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7" r:id="rId11"/>
    <p:sldId id="266" r:id="rId12"/>
    <p:sldId id="268" r:id="rId1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4" autoAdjust="0"/>
    <p:restoredTop sz="94660"/>
  </p:normalViewPr>
  <p:slideViewPr>
    <p:cSldViewPr snapToGrid="0">
      <p:cViewPr>
        <p:scale>
          <a:sx n="75" d="100"/>
          <a:sy n="75" d="100"/>
        </p:scale>
        <p:origin x="688" y="5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5417F87-3E1C-27BE-09C4-4845C98FAA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653BAD7-6BC3-C8A6-6AC1-AC84F56CC6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07A181C-6224-39F5-8C7A-E9FB5FC73F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68622-FAFD-49BE-B26B-2CCAEFC50286}" type="datetimeFigureOut">
              <a:rPr lang="zh-CN" altLang="en-US" smtClean="0"/>
              <a:t>2024/1/23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A206F02-F664-8390-6772-CC21C15AC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410E0C5-62CC-2807-6A54-800FA9D92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DC746-D64F-450C-A12D-EC5B0B716BF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0521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D231A44-3823-5C65-24D5-A156A75D8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9051F20-836A-4A82-730F-D4AD916A6E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4611815-77C9-5E92-672E-15431F2757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68622-FAFD-49BE-B26B-2CCAEFC50286}" type="datetimeFigureOut">
              <a:rPr lang="zh-CN" altLang="en-US" smtClean="0"/>
              <a:t>2024/1/23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5E21BF0-5B55-F0C7-6264-3A34B2CB72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780B039-5B16-9222-4B19-4632EA28F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DC746-D64F-450C-A12D-EC5B0B716BF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6733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212CEBC5-A420-3BFA-BDEE-FE0A2951EF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94D4800-89E4-0759-C68C-FBA4D25D08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E812730-51AB-175F-F97E-0C4B403F0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68622-FAFD-49BE-B26B-2CCAEFC50286}" type="datetimeFigureOut">
              <a:rPr lang="zh-CN" altLang="en-US" smtClean="0"/>
              <a:t>2024/1/23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8F92829-36DD-3C97-CC3F-7BD8D3E68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FFCC9A6-9CFD-2EA3-78E2-E43196AB6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DC746-D64F-450C-A12D-EC5B0B716BF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1861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9EFFF6B-BC22-97E1-8944-4A627A0E6C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65686D3-249C-5AC4-3AFC-EDE2C70E9D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494C51F-7E15-BE6E-8DAA-AF23D8FC74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68622-FAFD-49BE-B26B-2CCAEFC50286}" type="datetimeFigureOut">
              <a:rPr lang="zh-CN" altLang="en-US" smtClean="0"/>
              <a:t>2024/1/23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65CFCE2-B9CB-EC49-F4A9-DFC01EF15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3F97E6E-57A5-4157-FB58-7C22D0188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DC746-D64F-450C-A12D-EC5B0B716BF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6602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20154DB-69DA-75D3-32F5-00AF552BF3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F36203E-EED7-92A1-DAA1-521166F25B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BD8878A-D4DB-CED2-228F-1DC9A01FA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68622-FAFD-49BE-B26B-2CCAEFC50286}" type="datetimeFigureOut">
              <a:rPr lang="zh-CN" altLang="en-US" smtClean="0"/>
              <a:t>2024/1/23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17CD68B-CCA7-DBB3-741D-49A118110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7F6F0C7-5855-0C6C-1B64-1A1959FE9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DC746-D64F-450C-A12D-EC5B0B716BF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4727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73B4DD3-B8AD-AB20-9241-37C1720733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126F27F-DAF2-5956-29C7-B8EC7105BB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3601F55-B5AA-9F8D-C5B2-237BCC8B09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8C659EA-8DFC-1B2B-C03F-EBF825E9D7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68622-FAFD-49BE-B26B-2CCAEFC50286}" type="datetimeFigureOut">
              <a:rPr lang="zh-CN" altLang="en-US" smtClean="0"/>
              <a:t>2024/1/23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F9BE6C0-BC44-4FC7-DF8C-94D523C97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5525267-9386-6228-CCEA-64D4A95D6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DC746-D64F-450C-A12D-EC5B0B716BF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771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0463A09-5736-55E9-8BEB-C7A9C13296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8E85458-BD5C-10DD-EB36-981023EE48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DFB0093-F931-5BF4-9728-E1062DD8F5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62E2C4CF-F7AD-6368-E9C5-991E265200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0DE63393-F7E7-CD0B-7AB1-8854CAB50E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938FAC94-F085-8053-DABA-40D2617D7D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68622-FAFD-49BE-B26B-2CCAEFC50286}" type="datetimeFigureOut">
              <a:rPr lang="zh-CN" altLang="en-US" smtClean="0"/>
              <a:t>2024/1/23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159A11C8-38A0-0835-8B62-175D9697F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1A069284-FA95-EACB-5EDE-DCE82868C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DC746-D64F-450C-A12D-EC5B0B716BF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9874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0CC57B-ABEC-6B27-3042-F0DBAA82C6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401D9ACD-4D32-39DC-6E77-725E41F38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68622-FAFD-49BE-B26B-2CCAEFC50286}" type="datetimeFigureOut">
              <a:rPr lang="zh-CN" altLang="en-US" smtClean="0"/>
              <a:t>2024/1/23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6493AFCE-566E-3AA6-8084-DED24FBF1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A650EDD-E6B4-CC27-9D1F-98458B3D3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DC746-D64F-450C-A12D-EC5B0B716BF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8753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7D59F853-80F1-AAD7-473D-D6B50DD3B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68622-FAFD-49BE-B26B-2CCAEFC50286}" type="datetimeFigureOut">
              <a:rPr lang="zh-CN" altLang="en-US" smtClean="0"/>
              <a:t>2024/1/23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0D3866EC-2AA8-E652-F1E1-383F002B8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C3C262C-725B-C625-8817-9DFBFFF19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DC746-D64F-450C-A12D-EC5B0B716BF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9826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1321A16-D130-6D32-F2B2-C243D1234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4CAACB7-FEEB-A7F5-CF17-D7ABDE35C6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9DEF389-F325-6DC6-EC99-80FC0A6B04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6B7BEE8-7BBA-E1EB-F27F-46F57B2F5E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68622-FAFD-49BE-B26B-2CCAEFC50286}" type="datetimeFigureOut">
              <a:rPr lang="zh-CN" altLang="en-US" smtClean="0"/>
              <a:t>2024/1/23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6F18994-9B52-3904-409F-D5E513A91C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96C4F09-7C23-428D-950F-E6086634C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DC746-D64F-450C-A12D-EC5B0B716BF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4490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4043B68-ADCD-1FCB-4AC0-9E75198565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859F254F-3A8A-119D-7332-AF84F6FF84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4022B61-748E-FF1F-0DF9-408C169973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C97EB22-F007-2A99-9E33-27FD4D073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68622-FAFD-49BE-B26B-2CCAEFC50286}" type="datetimeFigureOut">
              <a:rPr lang="zh-CN" altLang="en-US" smtClean="0"/>
              <a:t>2024/1/23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D48C04B-DABF-BAF1-8D89-C7DBC1FA4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3825AD9-7B74-E2A1-54A7-2B2EAF6FF3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DC746-D64F-450C-A12D-EC5B0B716BF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2744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D9E4E358-2361-6B2E-98D7-E2119FFD5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77B8816-8A53-4364-F66C-C7D4F211A3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3889E2C-25F7-1496-855C-F0B87E4D75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268622-FAFD-49BE-B26B-2CCAEFC50286}" type="datetimeFigureOut">
              <a:rPr lang="zh-CN" altLang="en-US" smtClean="0"/>
              <a:t>2024/1/23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48D4589-CDCC-C11F-874B-17BB758E62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2EC34E2-4A85-1639-C2A8-7DF281B673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4DC746-D64F-450C-A12D-EC5B0B716BF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4672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FEC1924-186D-A3E5-256F-9417B33462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55024" y="1490504"/>
            <a:ext cx="6681952" cy="3223386"/>
          </a:xfrm>
        </p:spPr>
        <p:txBody>
          <a:bodyPr/>
          <a:lstStyle/>
          <a:p>
            <a:r>
              <a:rPr lang="zh-CN" altLang="en-US" dirty="0"/>
              <a:t>参考文献格式整理简明教程</a:t>
            </a:r>
          </a:p>
        </p:txBody>
      </p:sp>
    </p:spTree>
    <p:extLst>
      <p:ext uri="{BB962C8B-B14F-4D97-AF65-F5344CB8AC3E}">
        <p14:creationId xmlns:p14="http://schemas.microsoft.com/office/powerpoint/2010/main" val="29445960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6DDDE2A1-18F9-37F5-8AC6-8AF0B0AE43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6478" y="427243"/>
            <a:ext cx="3974498" cy="6202762"/>
          </a:xfrm>
          <a:prstGeom prst="rect">
            <a:avLst/>
          </a:prstGeom>
        </p:spPr>
      </p:pic>
      <p:cxnSp>
        <p:nvCxnSpPr>
          <p:cNvPr id="5" name="直接箭头连接符 4">
            <a:extLst>
              <a:ext uri="{FF2B5EF4-FFF2-40B4-BE49-F238E27FC236}">
                <a16:creationId xmlns:a16="http://schemas.microsoft.com/office/drawing/2014/main" id="{79E5550D-8F75-FA7C-E8C1-C7B08B5AF9C9}"/>
              </a:ext>
            </a:extLst>
          </p:cNvPr>
          <p:cNvCxnSpPr>
            <a:cxnSpLocks/>
          </p:cNvCxnSpPr>
          <p:nvPr/>
        </p:nvCxnSpPr>
        <p:spPr>
          <a:xfrm flipH="1">
            <a:off x="5516880" y="4762500"/>
            <a:ext cx="2247900" cy="153162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直接箭头连接符 5">
            <a:extLst>
              <a:ext uri="{FF2B5EF4-FFF2-40B4-BE49-F238E27FC236}">
                <a16:creationId xmlns:a16="http://schemas.microsoft.com/office/drawing/2014/main" id="{10B2D042-5AA8-8998-7EF6-D92CCD3318AA}"/>
              </a:ext>
            </a:extLst>
          </p:cNvPr>
          <p:cNvCxnSpPr>
            <a:cxnSpLocks/>
          </p:cNvCxnSpPr>
          <p:nvPr/>
        </p:nvCxnSpPr>
        <p:spPr>
          <a:xfrm flipH="1">
            <a:off x="4069080" y="2026920"/>
            <a:ext cx="3192780" cy="70104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文本框 10">
            <a:extLst>
              <a:ext uri="{FF2B5EF4-FFF2-40B4-BE49-F238E27FC236}">
                <a16:creationId xmlns:a16="http://schemas.microsoft.com/office/drawing/2014/main" id="{324A3164-FCAC-597D-1319-CDF7E8E3F0C9}"/>
              </a:ext>
            </a:extLst>
          </p:cNvPr>
          <p:cNvSpPr txBox="1"/>
          <p:nvPr/>
        </p:nvSpPr>
        <p:spPr>
          <a:xfrm>
            <a:off x="6640830" y="5475046"/>
            <a:ext cx="307850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222222"/>
                </a:solidFill>
                <a:latin typeface="Arial" panose="020B0604020202020204" pitchFamily="34" charset="0"/>
              </a:rPr>
              <a:t>1. </a:t>
            </a:r>
            <a:r>
              <a:rPr lang="zh-CN" altLang="en-US" dirty="0">
                <a:solidFill>
                  <a:srgbClr val="222222"/>
                </a:solidFill>
                <a:latin typeface="Arial" panose="020B0604020202020204" pitchFamily="34" charset="0"/>
              </a:rPr>
              <a:t>显示搜狗输入法的图标，在输入方式上：“右击”</a:t>
            </a:r>
            <a:endParaRPr lang="zh-CN" altLang="en-US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9A565176-2473-FBD1-CBD6-488813ECEF5D}"/>
              </a:ext>
            </a:extLst>
          </p:cNvPr>
          <p:cNvSpPr txBox="1"/>
          <p:nvPr/>
        </p:nvSpPr>
        <p:spPr>
          <a:xfrm>
            <a:off x="6713248" y="331135"/>
            <a:ext cx="267462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222222"/>
                </a:solidFill>
                <a:latin typeface="Arial" panose="020B0604020202020204" pitchFamily="34" charset="0"/>
              </a:rPr>
              <a:t>2. </a:t>
            </a:r>
            <a:r>
              <a:rPr lang="zh-CN" altLang="en-US" dirty="0">
                <a:solidFill>
                  <a:srgbClr val="222222"/>
                </a:solidFill>
                <a:latin typeface="Arial" panose="020B0604020202020204" pitchFamily="34" charset="0"/>
              </a:rPr>
              <a:t>单击“全半角切换”，切换到“全角”；</a:t>
            </a:r>
            <a:r>
              <a:rPr lang="zh-CN" altLang="en-US" b="1" dirty="0">
                <a:solidFill>
                  <a:srgbClr val="FF0000"/>
                </a:solidFill>
                <a:latin typeface="Arial" panose="020B0604020202020204" pitchFamily="34" charset="0"/>
              </a:rPr>
              <a:t>然后输入相应的标点符号：逗号、冒号、句号</a:t>
            </a:r>
            <a:r>
              <a:rPr lang="en-US" altLang="zh-CN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zh-CN" altLang="en-US" b="1" dirty="0">
                <a:solidFill>
                  <a:srgbClr val="FF0000"/>
                </a:solidFill>
                <a:latin typeface="Arial" panose="020B0604020202020204" pitchFamily="34" charset="0"/>
              </a:rPr>
              <a:t>。注意：需要将录入的“标点符号”的字体格式设置为“宋体”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44D513E1-B0D2-47E1-D9F3-0808B2E5696C}"/>
              </a:ext>
            </a:extLst>
          </p:cNvPr>
          <p:cNvSpPr txBox="1"/>
          <p:nvPr/>
        </p:nvSpPr>
        <p:spPr>
          <a:xfrm>
            <a:off x="8782050" y="2450465"/>
            <a:ext cx="26746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222222"/>
                </a:solidFill>
                <a:latin typeface="Arial" panose="020B0604020202020204" pitchFamily="34" charset="0"/>
              </a:rPr>
              <a:t>3. </a:t>
            </a:r>
            <a:r>
              <a:rPr lang="zh-CN" altLang="en-US" dirty="0">
                <a:solidFill>
                  <a:srgbClr val="222222"/>
                </a:solidFill>
                <a:latin typeface="Arial" panose="020B0604020202020204" pitchFamily="34" charset="0"/>
              </a:rPr>
              <a:t>完成全角输入后，单击“全半角切换”，切换为“半角输入”。</a:t>
            </a:r>
            <a:endParaRPr lang="zh-CN" altLang="en-US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B046E2AB-0D65-C985-310D-B0645E0EB0C9}"/>
              </a:ext>
            </a:extLst>
          </p:cNvPr>
          <p:cNvSpPr txBox="1"/>
          <p:nvPr/>
        </p:nvSpPr>
        <p:spPr>
          <a:xfrm>
            <a:off x="9387868" y="3778089"/>
            <a:ext cx="24765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222222"/>
                </a:solidFill>
                <a:latin typeface="Arial" panose="020B0604020202020204" pitchFamily="34" charset="0"/>
              </a:rPr>
              <a:t>4. </a:t>
            </a:r>
            <a:r>
              <a:rPr lang="zh-CN" altLang="en-US" dirty="0">
                <a:solidFill>
                  <a:srgbClr val="222222"/>
                </a:solidFill>
                <a:latin typeface="Arial" panose="020B0604020202020204" pitchFamily="34" charset="0"/>
              </a:rPr>
              <a:t>在需要“全角输入”时，重复上述过程</a:t>
            </a:r>
            <a:endParaRPr lang="zh-CN" altLang="en-US" dirty="0"/>
          </a:p>
        </p:txBody>
      </p: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C937DFEF-0E53-F4D9-1412-0ED7B9119FC3}"/>
              </a:ext>
            </a:extLst>
          </p:cNvPr>
          <p:cNvGrpSpPr/>
          <p:nvPr/>
        </p:nvGrpSpPr>
        <p:grpSpPr>
          <a:xfrm>
            <a:off x="61189" y="1753797"/>
            <a:ext cx="3057581" cy="2670623"/>
            <a:chOff x="166916" y="1137303"/>
            <a:chExt cx="3057581" cy="2670623"/>
          </a:xfrm>
        </p:grpSpPr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9BF1FBB1-6C90-2211-C4D3-3329678FDF82}"/>
                </a:ext>
              </a:extLst>
            </p:cNvPr>
            <p:cNvSpPr txBox="1"/>
            <p:nvPr/>
          </p:nvSpPr>
          <p:spPr>
            <a:xfrm>
              <a:off x="549877" y="3161595"/>
              <a:ext cx="267462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dirty="0">
                  <a:solidFill>
                    <a:srgbClr val="222222"/>
                  </a:solidFill>
                  <a:latin typeface="Arial" panose="020B0604020202020204" pitchFamily="34" charset="0"/>
                </a:rPr>
                <a:t>Ｂａｎｊｉａｏ</a:t>
              </a:r>
              <a:endParaRPr lang="en-US" altLang="zh-CN" dirty="0">
                <a:solidFill>
                  <a:srgbClr val="222222"/>
                </a:solidFill>
                <a:latin typeface="Arial" panose="020B0604020202020204" pitchFamily="34" charset="0"/>
              </a:endParaRPr>
            </a:p>
            <a:p>
              <a:r>
                <a:rPr lang="en-US" altLang="zh-CN" dirty="0" err="1"/>
                <a:t>banjiao</a:t>
              </a:r>
              <a:endParaRPr lang="zh-CN" altLang="en-US" dirty="0"/>
            </a:p>
          </p:txBody>
        </p:sp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id="{8BE4C3B9-C8A0-F1D1-BC79-CB14B7FB0A5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8392" y="2310098"/>
              <a:ext cx="640135" cy="602032"/>
            </a:xfrm>
            <a:prstGeom prst="rect">
              <a:avLst/>
            </a:prstGeom>
          </p:spPr>
        </p:pic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9206FD22-F65F-065B-18F3-A02B618EF87A}"/>
                </a:ext>
              </a:extLst>
            </p:cNvPr>
            <p:cNvSpPr txBox="1"/>
            <p:nvPr/>
          </p:nvSpPr>
          <p:spPr>
            <a:xfrm>
              <a:off x="166916" y="1137303"/>
              <a:ext cx="1623088" cy="923330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zh-CN" altLang="en-US" dirty="0">
                  <a:solidFill>
                    <a:srgbClr val="222222"/>
                  </a:solidFill>
                  <a:latin typeface="Arial" panose="020B0604020202020204" pitchFamily="34" charset="0"/>
                </a:rPr>
                <a:t>“半角输入”与“全角输入”的区别</a:t>
              </a:r>
              <a:endParaRPr lang="zh-CN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8339708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E1616520-A7F0-8C13-01B4-EEFF86ABF7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5480" y="18826"/>
            <a:ext cx="6446520" cy="3015401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79CAE0F1-39BA-949F-FCB4-BB156BDB3E90}"/>
              </a:ext>
            </a:extLst>
          </p:cNvPr>
          <p:cNvSpPr txBox="1"/>
          <p:nvPr/>
        </p:nvSpPr>
        <p:spPr>
          <a:xfrm>
            <a:off x="57150" y="2261475"/>
            <a:ext cx="6827520" cy="7386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0" lvl="1"/>
            <a:r>
              <a:rPr lang="zh-CN" altLang="en-US" sz="1400" dirty="0">
                <a:solidFill>
                  <a:srgbClr val="05073B"/>
                </a:solidFill>
                <a:latin typeface="-apple-system"/>
              </a:rPr>
              <a:t>期刊论文：</a:t>
            </a:r>
            <a:endParaRPr lang="en-US" altLang="zh-CN" sz="1400" dirty="0">
              <a:solidFill>
                <a:srgbClr val="05073B"/>
              </a:solidFill>
              <a:latin typeface="-apple-system"/>
            </a:endParaRPr>
          </a:p>
          <a:p>
            <a:pPr marL="0" lvl="2"/>
            <a:r>
              <a:rPr lang="en-US" altLang="zh-CN" sz="1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Fang, Wei, Lin Wang, and </a:t>
            </a:r>
            <a:r>
              <a:rPr lang="en-US" altLang="zh-CN" sz="14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Peiming</a:t>
            </a:r>
            <a:r>
              <a:rPr lang="en-US" altLang="zh-CN" sz="1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Ren. "Tinier-YOLO: A real-time object detection method for constrained environments." </a:t>
            </a:r>
            <a:r>
              <a:rPr lang="en-US" altLang="zh-CN" sz="14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IEEE Access</a:t>
            </a:r>
            <a:r>
              <a:rPr lang="en-US" altLang="zh-CN" sz="1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8 (2019): 1935-1944.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8A647682-06C9-5B5A-CA96-D6F35CCE3992}"/>
              </a:ext>
            </a:extLst>
          </p:cNvPr>
          <p:cNvSpPr txBox="1"/>
          <p:nvPr/>
        </p:nvSpPr>
        <p:spPr>
          <a:xfrm>
            <a:off x="0" y="5778593"/>
            <a:ext cx="6827520" cy="7386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lvl="1"/>
            <a:r>
              <a:rPr lang="zh-CN" altLang="en-US" sz="1400" dirty="0">
                <a:solidFill>
                  <a:srgbClr val="05073B"/>
                </a:solidFill>
                <a:latin typeface="-apple-system"/>
              </a:rPr>
              <a:t>转换后的格式</a:t>
            </a:r>
            <a:endParaRPr lang="en-US" altLang="zh-CN" sz="1400" dirty="0">
              <a:solidFill>
                <a:srgbClr val="05073B"/>
              </a:solidFill>
              <a:latin typeface="-apple-system"/>
            </a:endParaRPr>
          </a:p>
          <a:p>
            <a:pPr marL="0" lvl="2"/>
            <a:r>
              <a:rPr lang="en-US" altLang="zh-CN" sz="1400" dirty="0">
                <a:solidFill>
                  <a:srgbClr val="222222"/>
                </a:solidFill>
                <a:latin typeface="Arial" panose="020B0604020202020204" pitchFamily="34" charset="0"/>
              </a:rPr>
              <a:t>F Wei</a:t>
            </a:r>
            <a:r>
              <a:rPr lang="zh-CN" altLang="en-US" sz="1400" dirty="0">
                <a:solidFill>
                  <a:srgbClr val="22222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r>
              <a:rPr lang="en-US" altLang="zh-CN" sz="1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L Wang</a:t>
            </a:r>
            <a:r>
              <a:rPr lang="zh-CN" altLang="en-US" sz="1400" dirty="0">
                <a:solidFill>
                  <a:srgbClr val="22222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r>
              <a:rPr lang="en-US" altLang="zh-CN" sz="1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P Ren</a:t>
            </a:r>
            <a:r>
              <a:rPr lang="zh-CN" altLang="en-US" sz="1400" dirty="0">
                <a:solidFill>
                  <a:srgbClr val="222222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．</a:t>
            </a:r>
            <a:r>
              <a:rPr lang="en-US" altLang="zh-CN" sz="1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Tinier-YOLO</a:t>
            </a:r>
            <a:r>
              <a:rPr lang="zh-CN" altLang="en-US" sz="1400" b="0" i="0" dirty="0">
                <a:solidFill>
                  <a:srgbClr val="222222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：</a:t>
            </a:r>
            <a:r>
              <a:rPr lang="en-US" altLang="zh-CN" sz="1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 real-time object detection method for constrained environments[</a:t>
            </a:r>
            <a:r>
              <a:rPr lang="en-US" altLang="zh-CN" sz="1400" dirty="0">
                <a:solidFill>
                  <a:srgbClr val="222222"/>
                </a:solidFill>
                <a:latin typeface="Arial" panose="020B0604020202020204" pitchFamily="34" charset="0"/>
              </a:rPr>
              <a:t>J</a:t>
            </a:r>
            <a:r>
              <a:rPr lang="en-US" altLang="zh-CN" sz="1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]</a:t>
            </a:r>
            <a:r>
              <a:rPr lang="zh-CN" altLang="en-US" sz="1400" dirty="0">
                <a:solidFill>
                  <a:srgbClr val="222222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．</a:t>
            </a:r>
            <a:r>
              <a:rPr lang="en-US" altLang="zh-CN" sz="1400" b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IEEE Access</a:t>
            </a:r>
            <a:r>
              <a:rPr lang="zh-CN" altLang="en-US" sz="1400" dirty="0">
                <a:solidFill>
                  <a:srgbClr val="22222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r>
              <a:rPr lang="en-US" altLang="zh-CN" sz="1400" dirty="0">
                <a:solidFill>
                  <a:srgbClr val="222222"/>
                </a:solidFill>
                <a:latin typeface="Arial" panose="020B0604020202020204" pitchFamily="34" charset="0"/>
              </a:rPr>
              <a:t>2019</a:t>
            </a:r>
            <a:r>
              <a:rPr lang="zh-CN" altLang="en-US" sz="1400" dirty="0">
                <a:solidFill>
                  <a:srgbClr val="22222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r>
              <a:rPr lang="en-US" altLang="zh-CN" sz="1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8</a:t>
            </a:r>
            <a:r>
              <a:rPr lang="zh-CN" altLang="en-US" sz="1400" b="0" i="0" dirty="0">
                <a:solidFill>
                  <a:srgbClr val="222222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：</a:t>
            </a:r>
            <a:r>
              <a:rPr lang="en-US" altLang="zh-CN" sz="1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1935-1944</a:t>
            </a:r>
            <a:r>
              <a:rPr lang="zh-CN" altLang="en-US" sz="1400" dirty="0">
                <a:solidFill>
                  <a:srgbClr val="222222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．</a:t>
            </a:r>
            <a:endParaRPr lang="en-US" altLang="zh-CN" sz="1400" dirty="0">
              <a:solidFill>
                <a:srgbClr val="05073B"/>
              </a:solidFill>
              <a:latin typeface="-apple-system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6449899C-086B-C554-961F-CBC7A75E05EF}"/>
              </a:ext>
            </a:extLst>
          </p:cNvPr>
          <p:cNvSpPr txBox="1"/>
          <p:nvPr/>
        </p:nvSpPr>
        <p:spPr>
          <a:xfrm>
            <a:off x="135048" y="3136555"/>
            <a:ext cx="6912951" cy="2308324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zh-CN" altLang="en-US" sz="1600" b="1" dirty="0">
                <a:solidFill>
                  <a:srgbClr val="222222"/>
                </a:solidFill>
                <a:latin typeface="Arial" panose="020B0604020202020204" pitchFamily="34" charset="0"/>
              </a:rPr>
              <a:t>注意哪个是姓、哪个是名：</a:t>
            </a:r>
            <a:r>
              <a:rPr lang="en-US" altLang="zh-CN" sz="1600" b="1" dirty="0">
                <a:solidFill>
                  <a:srgbClr val="222222"/>
                </a:solidFill>
                <a:latin typeface="Arial" panose="020B0604020202020204" pitchFamily="34" charset="0"/>
              </a:rPr>
              <a:t>Fei</a:t>
            </a:r>
            <a:r>
              <a:rPr lang="en-US" altLang="zh-CN" sz="16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Wang</a:t>
            </a:r>
            <a:r>
              <a:rPr lang="zh-CN" altLang="en-US" sz="1600" b="1" dirty="0">
                <a:solidFill>
                  <a:srgbClr val="222222"/>
                </a:solidFill>
                <a:latin typeface="Arial" panose="020B0604020202020204" pitchFamily="34" charset="0"/>
              </a:rPr>
              <a:t>。如果搞不清楚的话，需要打开这篇论文查看。从论文中找出全部作者。</a:t>
            </a:r>
            <a:endParaRPr lang="en-US" altLang="zh-CN" sz="1600" b="1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marL="342900" indent="-342900">
              <a:buFontTx/>
              <a:buAutoNum type="arabicPeriod"/>
            </a:pPr>
            <a:r>
              <a:rPr lang="zh-CN" altLang="en-US" sz="1600" b="1" dirty="0">
                <a:solidFill>
                  <a:srgbClr val="FF0000"/>
                </a:solidFill>
              </a:rPr>
              <a:t>日期：</a:t>
            </a:r>
            <a:r>
              <a:rPr lang="zh-CN" altLang="en-US" sz="1600" b="1" dirty="0">
                <a:solidFill>
                  <a:srgbClr val="FF0000"/>
                </a:solidFill>
                <a:latin typeface="Arial" panose="020B0604020202020204" pitchFamily="34" charset="0"/>
              </a:rPr>
              <a:t>由于期刊论文发表的周期较长，参考文献中给出的日期不一定是论文见刊日期。一定要打开这篇论文查看。</a:t>
            </a:r>
            <a:endParaRPr lang="en-US" altLang="zh-CN" sz="1600" b="1" dirty="0">
              <a:solidFill>
                <a:srgbClr val="FF0000"/>
              </a:solidFill>
            </a:endParaRPr>
          </a:p>
          <a:p>
            <a:pPr marL="342900" indent="-342900">
              <a:buFontTx/>
              <a:buAutoNum type="arabicPeriod"/>
            </a:pPr>
            <a:r>
              <a:rPr lang="zh-CN" altLang="en-US" sz="1600" dirty="0"/>
              <a:t>页码：参考文献列表中给出页码；如果未给出，</a:t>
            </a:r>
            <a:r>
              <a:rPr lang="zh-CN" altLang="en-US" sz="1600" dirty="0">
                <a:solidFill>
                  <a:srgbClr val="222222"/>
                </a:solidFill>
                <a:latin typeface="Arial" panose="020B0604020202020204" pitchFamily="34" charset="0"/>
              </a:rPr>
              <a:t>打开这篇论文查看</a:t>
            </a:r>
            <a:endParaRPr lang="en-US" altLang="zh-CN" sz="16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marL="342900" indent="-342900">
              <a:buFontTx/>
              <a:buAutoNum type="arabicPeriod"/>
            </a:pPr>
            <a:r>
              <a:rPr lang="zh-CN" altLang="en-US" sz="1600" dirty="0">
                <a:solidFill>
                  <a:srgbClr val="222222"/>
                </a:solidFill>
                <a:latin typeface="Arial" panose="020B0604020202020204" pitchFamily="34" charset="0"/>
              </a:rPr>
              <a:t>标点符号：该参考文献模板要求逗号、冒号和点全为</a:t>
            </a:r>
            <a:r>
              <a:rPr lang="zh-CN" altLang="en-US" sz="1600" b="1" dirty="0">
                <a:solidFill>
                  <a:srgbClr val="FF0000"/>
                </a:solidFill>
                <a:latin typeface="Arial" panose="020B0604020202020204" pitchFamily="34" charset="0"/>
              </a:rPr>
              <a:t>全角</a:t>
            </a:r>
            <a:endParaRPr lang="en-US" altLang="zh-CN" sz="1600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r>
              <a:rPr lang="en-US" altLang="zh-CN" sz="1600" b="1" dirty="0">
                <a:solidFill>
                  <a:srgbClr val="FF0000"/>
                </a:solidFill>
                <a:latin typeface="Arial" panose="020B0604020202020204" pitchFamily="34" charset="0"/>
              </a:rPr>
              <a:t>【</a:t>
            </a:r>
            <a:r>
              <a:rPr lang="zh-CN" altLang="en-US" sz="1600" b="1" dirty="0">
                <a:solidFill>
                  <a:srgbClr val="FF0000"/>
                </a:solidFill>
                <a:latin typeface="Arial" panose="020B0604020202020204" pitchFamily="34" charset="0"/>
              </a:rPr>
              <a:t>百度如何输入全角标点符号，只是标点符号为全角，其他未半角</a:t>
            </a:r>
            <a:r>
              <a:rPr lang="en-US" altLang="zh-CN" sz="1600" b="1" dirty="0">
                <a:solidFill>
                  <a:srgbClr val="FF0000"/>
                </a:solidFill>
                <a:latin typeface="Arial" panose="020B0604020202020204" pitchFamily="34" charset="0"/>
              </a:rPr>
              <a:t>】</a:t>
            </a:r>
          </a:p>
          <a:p>
            <a:r>
              <a:rPr lang="en-US" altLang="zh-CN" sz="1600" dirty="0">
                <a:solidFill>
                  <a:srgbClr val="222222"/>
                </a:solidFill>
                <a:latin typeface="Arial" panose="020B0604020202020204" pitchFamily="34" charset="0"/>
              </a:rPr>
              <a:t>5. </a:t>
            </a:r>
            <a:r>
              <a:rPr lang="zh-CN" altLang="en-US" sz="1600" dirty="0">
                <a:solidFill>
                  <a:srgbClr val="222222"/>
                </a:solidFill>
                <a:latin typeface="Arial" panose="020B0604020202020204" pitchFamily="34" charset="0"/>
              </a:rPr>
              <a:t>注意大小写：参考文献名，只有第一个英文的首字母大写；期刊、会议名首字母大写（虚词、助词除外）</a:t>
            </a:r>
            <a:endParaRPr lang="en-US" altLang="zh-CN" sz="1600" dirty="0">
              <a:solidFill>
                <a:srgbClr val="222222"/>
              </a:solidFill>
              <a:latin typeface="Arial" panose="020B0604020202020204" pitchFamily="34" charset="0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A0E0234E-F89C-DFF8-E991-CFF06366B1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1328" y="2901695"/>
            <a:ext cx="3631932" cy="3931721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7C7C86BE-DE93-B841-0F77-7E64B9C9605B}"/>
              </a:ext>
            </a:extLst>
          </p:cNvPr>
          <p:cNvSpPr txBox="1"/>
          <p:nvPr/>
        </p:nvSpPr>
        <p:spPr>
          <a:xfrm>
            <a:off x="0" y="0"/>
            <a:ext cx="6103620" cy="5232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en-US" sz="1400" b="1" dirty="0">
                <a:solidFill>
                  <a:srgbClr val="FF0000"/>
                </a:solidFill>
              </a:rPr>
              <a:t>格式：</a:t>
            </a:r>
            <a:endParaRPr lang="en-US" altLang="zh-CN" sz="1400" b="1" dirty="0">
              <a:solidFill>
                <a:srgbClr val="FF0000"/>
              </a:solidFill>
            </a:endParaRPr>
          </a:p>
          <a:p>
            <a:r>
              <a:rPr lang="zh-CN" altLang="en-US" sz="1400" b="1" dirty="0">
                <a:solidFill>
                  <a:srgbClr val="FF0000"/>
                </a:solidFill>
              </a:rPr>
              <a:t>作者名</a:t>
            </a:r>
            <a:r>
              <a:rPr lang="en-US" altLang="zh-CN" sz="1400" b="1" dirty="0">
                <a:solidFill>
                  <a:srgbClr val="FF0000"/>
                </a:solidFill>
              </a:rPr>
              <a:t>. </a:t>
            </a:r>
            <a:r>
              <a:rPr lang="zh-CN" altLang="en-US" sz="1400" b="1" dirty="0">
                <a:solidFill>
                  <a:srgbClr val="FF0000"/>
                </a:solidFill>
              </a:rPr>
              <a:t>文献名</a:t>
            </a:r>
            <a:r>
              <a:rPr lang="en-US" altLang="zh-CN" sz="1400" b="1" dirty="0">
                <a:solidFill>
                  <a:srgbClr val="FF0000"/>
                </a:solidFill>
              </a:rPr>
              <a:t>[</a:t>
            </a:r>
            <a:r>
              <a:rPr lang="zh-CN" altLang="en-US" sz="1400" b="1" dirty="0">
                <a:solidFill>
                  <a:srgbClr val="FF0000"/>
                </a:solidFill>
              </a:rPr>
              <a:t>文献类型标识</a:t>
            </a:r>
            <a:r>
              <a:rPr lang="en-US" altLang="zh-CN" sz="1400" b="1" dirty="0">
                <a:solidFill>
                  <a:srgbClr val="FF0000"/>
                </a:solidFill>
              </a:rPr>
              <a:t>]. </a:t>
            </a:r>
            <a:r>
              <a:rPr lang="zh-CN" altLang="en-US" sz="1400" b="1" dirty="0">
                <a:solidFill>
                  <a:srgbClr val="FF0000"/>
                </a:solidFill>
              </a:rPr>
              <a:t>文献发行机构，时间，期（卷）：页码</a:t>
            </a:r>
            <a:endParaRPr lang="en-US" altLang="zh-CN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1219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E1616520-A7F0-8C13-01B4-EEFF86ABF7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5480" y="18826"/>
            <a:ext cx="6446520" cy="3015401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8A647682-06C9-5B5A-CA96-D6F35CCE3992}"/>
              </a:ext>
            </a:extLst>
          </p:cNvPr>
          <p:cNvSpPr txBox="1"/>
          <p:nvPr/>
        </p:nvSpPr>
        <p:spPr>
          <a:xfrm>
            <a:off x="307427" y="5939099"/>
            <a:ext cx="6827520" cy="7386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lvl="1"/>
            <a:r>
              <a:rPr lang="zh-CN" altLang="en-US" sz="1400" dirty="0">
                <a:solidFill>
                  <a:srgbClr val="05073B"/>
                </a:solidFill>
                <a:latin typeface="-apple-system"/>
              </a:rPr>
              <a:t>转换后的格式</a:t>
            </a:r>
            <a:r>
              <a:rPr lang="en-US" altLang="zh-CN" sz="1400" dirty="0">
                <a:solidFill>
                  <a:srgbClr val="05073B"/>
                </a:solidFill>
                <a:latin typeface="-apple-system"/>
              </a:rPr>
              <a:t>:</a:t>
            </a:r>
          </a:p>
          <a:p>
            <a:r>
              <a:rPr lang="zh-CN" altLang="en-US" sz="1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杨观赐</a:t>
            </a:r>
            <a:r>
              <a:rPr lang="zh-CN" altLang="en-US" sz="1400" dirty="0">
                <a:solidFill>
                  <a:srgbClr val="22222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r>
              <a:rPr lang="zh-CN" altLang="en-US" sz="1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杨静</a:t>
            </a:r>
            <a:r>
              <a:rPr lang="zh-CN" altLang="en-US" sz="1400" dirty="0">
                <a:solidFill>
                  <a:srgbClr val="22222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r>
              <a:rPr lang="zh-CN" altLang="en-US" sz="1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苏志东</a:t>
            </a:r>
            <a:r>
              <a:rPr lang="zh-CN" altLang="en-US" sz="1400" dirty="0">
                <a:solidFill>
                  <a:srgbClr val="22222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r>
              <a:rPr lang="zh-CN" altLang="en-US" sz="1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陈占杰</a:t>
            </a:r>
            <a:r>
              <a:rPr lang="zh-CN" altLang="en-US" sz="1400" dirty="0">
                <a:solidFill>
                  <a:srgbClr val="222222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．</a:t>
            </a:r>
            <a:r>
              <a:rPr lang="zh-CN" altLang="en-US" sz="1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改进的 </a:t>
            </a:r>
            <a:r>
              <a:rPr lang="en-US" altLang="zh-CN" sz="1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YOLO </a:t>
            </a:r>
            <a:r>
              <a:rPr lang="zh-CN" altLang="en-US" sz="1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特征提取算法及其在服务机器人隐私情境检测中的应用</a:t>
            </a:r>
            <a:r>
              <a:rPr lang="en-US" altLang="zh-CN" sz="1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[J]</a:t>
            </a:r>
            <a:r>
              <a:rPr lang="zh-CN" altLang="en-US" sz="1400" dirty="0">
                <a:solidFill>
                  <a:srgbClr val="222222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．</a:t>
            </a:r>
            <a:r>
              <a:rPr lang="zh-CN" altLang="en-US" sz="1400" b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自动化学报</a:t>
            </a:r>
            <a:r>
              <a:rPr lang="zh-CN" altLang="en-US" sz="1400" dirty="0">
                <a:solidFill>
                  <a:srgbClr val="22222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r>
              <a:rPr lang="en-US" altLang="zh-CN" sz="1400" b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2018</a:t>
            </a:r>
            <a:r>
              <a:rPr lang="zh-CN" altLang="en-US" sz="1400" dirty="0">
                <a:solidFill>
                  <a:srgbClr val="22222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r>
              <a:rPr lang="en-US" altLang="zh-CN" sz="1400" b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44(12)</a:t>
            </a:r>
            <a:r>
              <a:rPr lang="zh-CN" altLang="en-US" sz="1400" b="0" i="0" dirty="0">
                <a:solidFill>
                  <a:srgbClr val="222222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：</a:t>
            </a:r>
            <a:r>
              <a:rPr lang="en-US" altLang="zh-CN" sz="1400" b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2238-2249</a:t>
            </a:r>
            <a:r>
              <a:rPr lang="zh-CN" altLang="en-US" sz="1400" dirty="0">
                <a:solidFill>
                  <a:srgbClr val="222222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．</a:t>
            </a:r>
            <a:endParaRPr lang="zh-CN" altLang="en-US" sz="1400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6449899C-086B-C554-961F-CBC7A75E05EF}"/>
              </a:ext>
            </a:extLst>
          </p:cNvPr>
          <p:cNvSpPr txBox="1"/>
          <p:nvPr/>
        </p:nvSpPr>
        <p:spPr>
          <a:xfrm>
            <a:off x="2767438" y="4391852"/>
            <a:ext cx="7290370" cy="1323439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zh-CN" altLang="en-US" sz="1600" b="1" dirty="0">
                <a:solidFill>
                  <a:srgbClr val="FF0000"/>
                </a:solidFill>
              </a:rPr>
              <a:t>日期：</a:t>
            </a:r>
            <a:r>
              <a:rPr lang="zh-CN" altLang="en-US" sz="1600" b="1" dirty="0">
                <a:solidFill>
                  <a:srgbClr val="FF0000"/>
                </a:solidFill>
                <a:latin typeface="Arial" panose="020B0604020202020204" pitchFamily="34" charset="0"/>
              </a:rPr>
              <a:t>由于期刊论文发表的周期较长，参考文献中给出的日期不一定是论文见刊日期。一定要打开这篇论文查看。</a:t>
            </a:r>
            <a:r>
              <a:rPr lang="zh-CN" altLang="en-US" sz="1600" dirty="0">
                <a:solidFill>
                  <a:srgbClr val="222222"/>
                </a:solidFill>
                <a:latin typeface="Arial" panose="020B0604020202020204" pitchFamily="34" charset="0"/>
              </a:rPr>
              <a:t>从论文中找出全部作者。</a:t>
            </a:r>
            <a:endParaRPr lang="en-US" altLang="zh-CN" sz="1600" b="1" dirty="0">
              <a:solidFill>
                <a:srgbClr val="FF0000"/>
              </a:solidFill>
            </a:endParaRPr>
          </a:p>
          <a:p>
            <a:pPr marL="342900" indent="-342900">
              <a:buFontTx/>
              <a:buAutoNum type="arabicPeriod"/>
            </a:pPr>
            <a:r>
              <a:rPr lang="zh-CN" altLang="en-US" sz="1600" dirty="0"/>
              <a:t>页码：参考文献列表中给出页码；如果未给出，</a:t>
            </a:r>
            <a:r>
              <a:rPr lang="zh-CN" altLang="en-US" sz="1600" dirty="0">
                <a:solidFill>
                  <a:srgbClr val="222222"/>
                </a:solidFill>
                <a:latin typeface="Arial" panose="020B0604020202020204" pitchFamily="34" charset="0"/>
              </a:rPr>
              <a:t>打开这篇论文查看</a:t>
            </a:r>
            <a:endParaRPr lang="en-US" altLang="zh-CN" sz="16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marL="342900" indent="-342900">
              <a:buFontTx/>
              <a:buAutoNum type="arabicPeriod"/>
            </a:pPr>
            <a:r>
              <a:rPr lang="zh-CN" altLang="en-US" sz="1600" dirty="0">
                <a:solidFill>
                  <a:srgbClr val="222222"/>
                </a:solidFill>
                <a:latin typeface="Arial" panose="020B0604020202020204" pitchFamily="34" charset="0"/>
              </a:rPr>
              <a:t>标点符号：该参考文献模板要求逗号、冒号和点全为</a:t>
            </a:r>
            <a:r>
              <a:rPr lang="zh-CN" altLang="en-US" sz="1600" b="1" dirty="0">
                <a:solidFill>
                  <a:srgbClr val="FF0000"/>
                </a:solidFill>
                <a:latin typeface="Arial" panose="020B0604020202020204" pitchFamily="34" charset="0"/>
              </a:rPr>
              <a:t>全角</a:t>
            </a:r>
            <a:endParaRPr lang="en-US" altLang="zh-CN" sz="1600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r>
              <a:rPr lang="en-US" altLang="zh-CN" sz="1600" b="1" dirty="0">
                <a:solidFill>
                  <a:srgbClr val="FF0000"/>
                </a:solidFill>
                <a:latin typeface="Arial" panose="020B0604020202020204" pitchFamily="34" charset="0"/>
              </a:rPr>
              <a:t>【</a:t>
            </a:r>
            <a:r>
              <a:rPr lang="zh-CN" altLang="en-US" sz="1600" b="1" dirty="0">
                <a:solidFill>
                  <a:srgbClr val="FF0000"/>
                </a:solidFill>
                <a:latin typeface="Arial" panose="020B0604020202020204" pitchFamily="34" charset="0"/>
              </a:rPr>
              <a:t>百度如何输入全角标点符号，只是标点符号为全角，其他未半角</a:t>
            </a:r>
            <a:r>
              <a:rPr lang="en-US" altLang="zh-CN" sz="1600" b="1" dirty="0">
                <a:solidFill>
                  <a:srgbClr val="FF0000"/>
                </a:solidFill>
                <a:latin typeface="Arial" panose="020B0604020202020204" pitchFamily="34" charset="0"/>
              </a:rPr>
              <a:t>】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7C7C86BE-DE93-B841-0F77-7E64B9C9605B}"/>
              </a:ext>
            </a:extLst>
          </p:cNvPr>
          <p:cNvSpPr txBox="1"/>
          <p:nvPr/>
        </p:nvSpPr>
        <p:spPr>
          <a:xfrm>
            <a:off x="0" y="0"/>
            <a:ext cx="6103620" cy="5232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en-US" sz="1400" b="1" dirty="0">
                <a:solidFill>
                  <a:srgbClr val="FF0000"/>
                </a:solidFill>
              </a:rPr>
              <a:t>格式：</a:t>
            </a:r>
            <a:endParaRPr lang="en-US" altLang="zh-CN" sz="1400" b="1" dirty="0">
              <a:solidFill>
                <a:srgbClr val="FF0000"/>
              </a:solidFill>
            </a:endParaRPr>
          </a:p>
          <a:p>
            <a:r>
              <a:rPr lang="zh-CN" altLang="en-US" sz="1400" b="1" dirty="0">
                <a:solidFill>
                  <a:srgbClr val="FF0000"/>
                </a:solidFill>
              </a:rPr>
              <a:t>作者名</a:t>
            </a:r>
            <a:r>
              <a:rPr lang="en-US" altLang="zh-CN" sz="1400" b="1" dirty="0">
                <a:solidFill>
                  <a:srgbClr val="FF0000"/>
                </a:solidFill>
              </a:rPr>
              <a:t>. </a:t>
            </a:r>
            <a:r>
              <a:rPr lang="zh-CN" altLang="en-US" sz="1400" b="1" dirty="0">
                <a:solidFill>
                  <a:srgbClr val="FF0000"/>
                </a:solidFill>
              </a:rPr>
              <a:t>文献名</a:t>
            </a:r>
            <a:r>
              <a:rPr lang="en-US" altLang="zh-CN" sz="1400" b="1" dirty="0">
                <a:solidFill>
                  <a:srgbClr val="FF0000"/>
                </a:solidFill>
              </a:rPr>
              <a:t>[</a:t>
            </a:r>
            <a:r>
              <a:rPr lang="zh-CN" altLang="en-US" sz="1400" b="1" dirty="0">
                <a:solidFill>
                  <a:srgbClr val="FF0000"/>
                </a:solidFill>
              </a:rPr>
              <a:t>文献类型标识</a:t>
            </a:r>
            <a:r>
              <a:rPr lang="en-US" altLang="zh-CN" sz="1400" b="1" dirty="0">
                <a:solidFill>
                  <a:srgbClr val="FF0000"/>
                </a:solidFill>
              </a:rPr>
              <a:t>]. </a:t>
            </a:r>
            <a:r>
              <a:rPr lang="zh-CN" altLang="en-US" sz="1400" b="1" dirty="0">
                <a:solidFill>
                  <a:srgbClr val="FF0000"/>
                </a:solidFill>
              </a:rPr>
              <a:t>文献发行机构，时间，期（卷）：页码</a:t>
            </a:r>
            <a:endParaRPr lang="en-US" altLang="zh-CN" sz="1400" b="1" dirty="0">
              <a:solidFill>
                <a:srgbClr val="FF0000"/>
              </a:solidFill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5A3E5505-1146-F8AA-AC3F-CCD5FB7ACE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45" y="1966295"/>
            <a:ext cx="6698560" cy="1204064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ED1C2D98-1440-36AD-6A5E-32D3935499DE}"/>
              </a:ext>
            </a:extLst>
          </p:cNvPr>
          <p:cNvSpPr txBox="1"/>
          <p:nvPr/>
        </p:nvSpPr>
        <p:spPr>
          <a:xfrm>
            <a:off x="307427" y="3244714"/>
            <a:ext cx="6105196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zh-CN" alt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杨观赐</a:t>
            </a:r>
            <a:r>
              <a:rPr lang="en-US" altLang="zh-CN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zh-CN" alt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杨静</a:t>
            </a:r>
            <a:r>
              <a:rPr lang="en-US" altLang="zh-CN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zh-CN" alt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苏志东</a:t>
            </a:r>
            <a:r>
              <a:rPr lang="en-US" altLang="zh-CN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&amp; </a:t>
            </a:r>
            <a:r>
              <a:rPr lang="zh-CN" alt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陈占杰</a:t>
            </a:r>
            <a:r>
              <a:rPr lang="en-US" altLang="zh-CN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. (2018). </a:t>
            </a:r>
            <a:r>
              <a:rPr lang="zh-CN" alt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改进的 </a:t>
            </a:r>
            <a:r>
              <a:rPr lang="en-US" altLang="zh-CN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YOLO </a:t>
            </a:r>
            <a:r>
              <a:rPr lang="zh-CN" alt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特征提取算法及其在服务机器人隐私情境检测中的应用</a:t>
            </a:r>
            <a:r>
              <a:rPr lang="en-US" altLang="zh-CN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. </a:t>
            </a:r>
            <a:r>
              <a:rPr lang="zh-CN" altLang="en-US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自动化学报</a:t>
            </a:r>
            <a:r>
              <a:rPr lang="en-US" altLang="zh-CN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en-US" altLang="zh-CN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44</a:t>
            </a:r>
            <a:r>
              <a:rPr lang="en-US" altLang="zh-CN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(12), 2238-2249.</a:t>
            </a:r>
            <a:endParaRPr lang="zh-CN" altLang="en-US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24BE33A8-D47C-020D-5762-35088D3A4014}"/>
              </a:ext>
            </a:extLst>
          </p:cNvPr>
          <p:cNvSpPr txBox="1"/>
          <p:nvPr/>
        </p:nvSpPr>
        <p:spPr>
          <a:xfrm>
            <a:off x="88681" y="1696159"/>
            <a:ext cx="1227740" cy="3164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0" lvl="1"/>
            <a:r>
              <a:rPr lang="zh-CN" altLang="en-US" sz="1400" b="0" i="0" dirty="0">
                <a:solidFill>
                  <a:srgbClr val="05073B"/>
                </a:solidFill>
                <a:effectLst/>
                <a:latin typeface="-apple-system"/>
              </a:rPr>
              <a:t>中文论文：</a:t>
            </a:r>
            <a:endParaRPr lang="en-US" altLang="zh-CN" sz="1400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77946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4A114D2-37DC-A287-65A4-AB99D0BC19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8821" y="773721"/>
            <a:ext cx="11220881" cy="5510202"/>
          </a:xfrm>
        </p:spPr>
        <p:txBody>
          <a:bodyPr/>
          <a:lstStyle/>
          <a:p>
            <a:r>
              <a:rPr lang="zh-CN" altLang="en-US" b="0" i="0" dirty="0">
                <a:solidFill>
                  <a:srgbClr val="05073B"/>
                </a:solidFill>
                <a:effectLst/>
                <a:latin typeface="-apple-system"/>
              </a:rPr>
              <a:t>为撰写或编辑论文和著作而引用的有关文献信息资源</a:t>
            </a:r>
            <a:endParaRPr lang="en-US" altLang="zh-CN" b="0" i="0" dirty="0">
              <a:solidFill>
                <a:srgbClr val="05073B"/>
              </a:solidFill>
              <a:effectLst/>
              <a:latin typeface="-apple-system"/>
            </a:endParaRPr>
          </a:p>
          <a:p>
            <a:r>
              <a:rPr lang="zh-CN" altLang="en-US" dirty="0">
                <a:solidFill>
                  <a:srgbClr val="05073B"/>
                </a:solidFill>
                <a:latin typeface="-apple-system"/>
              </a:rPr>
              <a:t>文献资源</a:t>
            </a:r>
            <a:endParaRPr lang="en-US" altLang="zh-CN" dirty="0">
              <a:solidFill>
                <a:srgbClr val="05073B"/>
              </a:solidFill>
              <a:latin typeface="-apple-system"/>
            </a:endParaRPr>
          </a:p>
          <a:p>
            <a:pPr lvl="1"/>
            <a:r>
              <a:rPr lang="zh-CN" altLang="en-US" dirty="0">
                <a:solidFill>
                  <a:srgbClr val="05073B"/>
                </a:solidFill>
                <a:latin typeface="-apple-system"/>
              </a:rPr>
              <a:t>期刊（</a:t>
            </a:r>
            <a:r>
              <a:rPr lang="en-US" altLang="zh-CN" dirty="0">
                <a:solidFill>
                  <a:srgbClr val="FF0000"/>
                </a:solidFill>
                <a:latin typeface="-apple-system"/>
              </a:rPr>
              <a:t>J</a:t>
            </a:r>
            <a:r>
              <a:rPr lang="en-US" altLang="zh-CN" dirty="0">
                <a:solidFill>
                  <a:srgbClr val="05073B"/>
                </a:solidFill>
                <a:latin typeface="-apple-system"/>
              </a:rPr>
              <a:t>ournal</a:t>
            </a:r>
            <a:r>
              <a:rPr lang="zh-CN" altLang="en-US" dirty="0">
                <a:solidFill>
                  <a:srgbClr val="05073B"/>
                </a:solidFill>
                <a:latin typeface="-apple-system"/>
              </a:rPr>
              <a:t>）</a:t>
            </a:r>
            <a:endParaRPr lang="en-US" altLang="zh-CN" dirty="0">
              <a:solidFill>
                <a:srgbClr val="05073B"/>
              </a:solidFill>
              <a:latin typeface="-apple-system"/>
            </a:endParaRPr>
          </a:p>
          <a:p>
            <a:pPr lvl="1"/>
            <a:r>
              <a:rPr lang="zh-CN" altLang="en-US" dirty="0">
                <a:solidFill>
                  <a:srgbClr val="05073B"/>
                </a:solidFill>
                <a:latin typeface="-apple-system"/>
              </a:rPr>
              <a:t>会议集（</a:t>
            </a:r>
            <a:r>
              <a:rPr lang="en-US" altLang="zh-CN" dirty="0">
                <a:solidFill>
                  <a:srgbClr val="FF0000"/>
                </a:solidFill>
                <a:latin typeface="-apple-system"/>
              </a:rPr>
              <a:t>C</a:t>
            </a:r>
            <a:r>
              <a:rPr lang="en-US" altLang="zh-CN" dirty="0">
                <a:solidFill>
                  <a:srgbClr val="05073B"/>
                </a:solidFill>
                <a:latin typeface="-apple-system"/>
              </a:rPr>
              <a:t>onference</a:t>
            </a:r>
            <a:r>
              <a:rPr lang="zh-CN" altLang="en-US" dirty="0">
                <a:solidFill>
                  <a:srgbClr val="05073B"/>
                </a:solidFill>
                <a:latin typeface="-apple-system"/>
              </a:rPr>
              <a:t>）</a:t>
            </a:r>
            <a:endParaRPr lang="en-US" altLang="zh-CN" dirty="0">
              <a:solidFill>
                <a:srgbClr val="05073B"/>
              </a:solidFill>
              <a:latin typeface="-apple-system"/>
            </a:endParaRPr>
          </a:p>
          <a:p>
            <a:pPr lvl="1"/>
            <a:r>
              <a:rPr lang="zh-CN" altLang="en-US" dirty="0">
                <a:solidFill>
                  <a:srgbClr val="05073B"/>
                </a:solidFill>
                <a:latin typeface="-apple-system"/>
              </a:rPr>
              <a:t>专著（</a:t>
            </a:r>
            <a:r>
              <a:rPr lang="en-US" altLang="zh-CN" dirty="0">
                <a:solidFill>
                  <a:srgbClr val="FF0000"/>
                </a:solidFill>
                <a:latin typeface="-apple-system"/>
              </a:rPr>
              <a:t>M</a:t>
            </a:r>
            <a:r>
              <a:rPr lang="en-US" altLang="zh-CN" dirty="0">
                <a:solidFill>
                  <a:srgbClr val="05073B"/>
                </a:solidFill>
                <a:latin typeface="-apple-system"/>
              </a:rPr>
              <a:t>onograph</a:t>
            </a:r>
            <a:r>
              <a:rPr lang="zh-CN" altLang="en-US" dirty="0">
                <a:solidFill>
                  <a:srgbClr val="05073B"/>
                </a:solidFill>
                <a:latin typeface="-apple-system"/>
              </a:rPr>
              <a:t>）</a:t>
            </a:r>
            <a:endParaRPr lang="en-US" altLang="zh-CN" dirty="0">
              <a:solidFill>
                <a:srgbClr val="05073B"/>
              </a:solidFill>
              <a:latin typeface="-apple-system"/>
            </a:endParaRPr>
          </a:p>
          <a:p>
            <a:pPr lvl="1"/>
            <a:r>
              <a:rPr lang="zh-CN" altLang="en-US" dirty="0">
                <a:solidFill>
                  <a:srgbClr val="05073B"/>
                </a:solidFill>
                <a:latin typeface="-apple-system"/>
              </a:rPr>
              <a:t>学位论文（</a:t>
            </a:r>
            <a:r>
              <a:rPr lang="en-US" altLang="zh-CN" dirty="0">
                <a:solidFill>
                  <a:srgbClr val="FF0000"/>
                </a:solidFill>
                <a:latin typeface="-apple-system"/>
              </a:rPr>
              <a:t>D</a:t>
            </a:r>
            <a:r>
              <a:rPr lang="en-US" altLang="zh-CN" dirty="0">
                <a:solidFill>
                  <a:srgbClr val="05073B"/>
                </a:solidFill>
                <a:latin typeface="-apple-system"/>
              </a:rPr>
              <a:t>egree thesis</a:t>
            </a:r>
            <a:r>
              <a:rPr lang="zh-CN" altLang="en-US" dirty="0">
                <a:solidFill>
                  <a:srgbClr val="05073B"/>
                </a:solidFill>
                <a:latin typeface="-apple-system"/>
              </a:rPr>
              <a:t>）</a:t>
            </a:r>
            <a:endParaRPr lang="en-US" altLang="zh-CN" dirty="0">
              <a:solidFill>
                <a:srgbClr val="05073B"/>
              </a:solidFill>
              <a:latin typeface="-apple-system"/>
            </a:endParaRPr>
          </a:p>
          <a:p>
            <a:pPr lvl="1"/>
            <a:r>
              <a:rPr lang="zh-CN" altLang="en-US" dirty="0">
                <a:solidFill>
                  <a:srgbClr val="05073B"/>
                </a:solidFill>
                <a:latin typeface="-apple-system"/>
              </a:rPr>
              <a:t>报纸文章（</a:t>
            </a:r>
            <a:r>
              <a:rPr lang="en-US" altLang="zh-CN" dirty="0">
                <a:solidFill>
                  <a:srgbClr val="FF0000"/>
                </a:solidFill>
                <a:latin typeface="-apple-system"/>
              </a:rPr>
              <a:t>N</a:t>
            </a:r>
            <a:r>
              <a:rPr lang="en-US" altLang="zh-CN" dirty="0">
                <a:solidFill>
                  <a:srgbClr val="05073B"/>
                </a:solidFill>
                <a:latin typeface="-apple-system"/>
              </a:rPr>
              <a:t>ews</a:t>
            </a:r>
            <a:r>
              <a:rPr lang="zh-CN" altLang="en-US" dirty="0">
                <a:solidFill>
                  <a:srgbClr val="05073B"/>
                </a:solidFill>
                <a:latin typeface="-apple-system"/>
              </a:rPr>
              <a:t>）</a:t>
            </a:r>
            <a:endParaRPr lang="en-US" altLang="zh-CN" dirty="0">
              <a:solidFill>
                <a:srgbClr val="05073B"/>
              </a:solidFill>
              <a:latin typeface="-apple-system"/>
            </a:endParaRPr>
          </a:p>
          <a:p>
            <a:pPr lvl="1"/>
            <a:r>
              <a:rPr lang="zh-CN" altLang="en-US" dirty="0">
                <a:solidFill>
                  <a:srgbClr val="05073B"/>
                </a:solidFill>
                <a:latin typeface="-apple-system"/>
              </a:rPr>
              <a:t>报告（</a:t>
            </a:r>
            <a:r>
              <a:rPr lang="en-US" altLang="zh-CN" dirty="0">
                <a:solidFill>
                  <a:srgbClr val="FF0000"/>
                </a:solidFill>
                <a:latin typeface="-apple-system"/>
              </a:rPr>
              <a:t>R</a:t>
            </a:r>
            <a:r>
              <a:rPr lang="en-US" altLang="zh-CN" dirty="0">
                <a:solidFill>
                  <a:srgbClr val="05073B"/>
                </a:solidFill>
                <a:latin typeface="-apple-system"/>
              </a:rPr>
              <a:t>eport</a:t>
            </a:r>
            <a:r>
              <a:rPr lang="zh-CN" altLang="en-US" dirty="0">
                <a:solidFill>
                  <a:srgbClr val="05073B"/>
                </a:solidFill>
                <a:latin typeface="-apple-system"/>
              </a:rPr>
              <a:t>）</a:t>
            </a:r>
            <a:endParaRPr lang="en-US" altLang="zh-CN" dirty="0">
              <a:solidFill>
                <a:srgbClr val="05073B"/>
              </a:solidFill>
              <a:latin typeface="-apple-system"/>
            </a:endParaRPr>
          </a:p>
          <a:p>
            <a:pPr lvl="1"/>
            <a:r>
              <a:rPr lang="zh-CN" altLang="en-US" dirty="0">
                <a:solidFill>
                  <a:srgbClr val="05073B"/>
                </a:solidFill>
                <a:latin typeface="-apple-system"/>
              </a:rPr>
              <a:t>标准（</a:t>
            </a:r>
            <a:r>
              <a:rPr lang="en-US" altLang="zh-CN" dirty="0">
                <a:solidFill>
                  <a:srgbClr val="FF0000"/>
                </a:solidFill>
                <a:latin typeface="-apple-system"/>
              </a:rPr>
              <a:t>S</a:t>
            </a:r>
            <a:r>
              <a:rPr lang="en-US" altLang="zh-CN" dirty="0">
                <a:solidFill>
                  <a:srgbClr val="05073B"/>
                </a:solidFill>
                <a:latin typeface="-apple-system"/>
              </a:rPr>
              <a:t>tandard</a:t>
            </a:r>
            <a:r>
              <a:rPr lang="zh-CN" altLang="en-US" dirty="0">
                <a:solidFill>
                  <a:srgbClr val="05073B"/>
                </a:solidFill>
                <a:latin typeface="-apple-system"/>
              </a:rPr>
              <a:t>）</a:t>
            </a:r>
            <a:endParaRPr lang="en-US" altLang="zh-CN" dirty="0">
              <a:solidFill>
                <a:srgbClr val="05073B"/>
              </a:solidFill>
              <a:latin typeface="-apple-system"/>
            </a:endParaRPr>
          </a:p>
          <a:p>
            <a:pPr lvl="1"/>
            <a:r>
              <a:rPr lang="zh-CN" altLang="en-US" dirty="0">
                <a:solidFill>
                  <a:srgbClr val="05073B"/>
                </a:solidFill>
                <a:latin typeface="-apple-system"/>
              </a:rPr>
              <a:t>专利（</a:t>
            </a:r>
            <a:r>
              <a:rPr lang="en-US" altLang="zh-CN" dirty="0">
                <a:solidFill>
                  <a:srgbClr val="FF0000"/>
                </a:solidFill>
                <a:latin typeface="-apple-system"/>
              </a:rPr>
              <a:t>P</a:t>
            </a:r>
            <a:r>
              <a:rPr lang="en-US" altLang="zh-CN" dirty="0">
                <a:solidFill>
                  <a:srgbClr val="05073B"/>
                </a:solidFill>
                <a:latin typeface="-apple-system"/>
              </a:rPr>
              <a:t>atent</a:t>
            </a:r>
            <a:r>
              <a:rPr lang="zh-CN" altLang="en-US" dirty="0">
                <a:solidFill>
                  <a:srgbClr val="05073B"/>
                </a:solidFill>
                <a:latin typeface="-apple-system"/>
              </a:rPr>
              <a:t>）</a:t>
            </a:r>
            <a:endParaRPr lang="en-US" altLang="zh-CN" dirty="0">
              <a:solidFill>
                <a:srgbClr val="05073B"/>
              </a:solidFill>
              <a:latin typeface="-apple-system"/>
            </a:endParaRPr>
          </a:p>
          <a:p>
            <a:pPr lvl="1"/>
            <a:r>
              <a:rPr lang="zh-CN" altLang="en-US" dirty="0">
                <a:solidFill>
                  <a:srgbClr val="05073B"/>
                </a:solidFill>
                <a:latin typeface="-apple-system"/>
              </a:rPr>
              <a:t>网络资料</a:t>
            </a:r>
            <a:r>
              <a:rPr lang="en-US" altLang="zh-CN" dirty="0">
                <a:solidFill>
                  <a:srgbClr val="05073B"/>
                </a:solidFill>
                <a:latin typeface="-apple-system"/>
              </a:rPr>
              <a:t>(online)</a:t>
            </a:r>
          </a:p>
          <a:p>
            <a:pPr lvl="1"/>
            <a:r>
              <a:rPr lang="en-US" altLang="zh-CN" dirty="0">
                <a:solidFill>
                  <a:srgbClr val="05073B"/>
                </a:solidFill>
                <a:latin typeface="-apple-system"/>
              </a:rPr>
              <a:t>…</a:t>
            </a:r>
          </a:p>
          <a:p>
            <a:pPr lvl="1"/>
            <a:endParaRPr lang="en-US" altLang="zh-CN" dirty="0">
              <a:solidFill>
                <a:srgbClr val="05073B"/>
              </a:solidFill>
              <a:latin typeface="-apple-system"/>
            </a:endParaRPr>
          </a:p>
          <a:p>
            <a:endParaRPr lang="zh-CN" altLang="en-US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3BF64530-58E6-96AE-B3F7-0D152534EA2F}"/>
              </a:ext>
            </a:extLst>
          </p:cNvPr>
          <p:cNvSpPr txBox="1"/>
          <p:nvPr/>
        </p:nvSpPr>
        <p:spPr>
          <a:xfrm>
            <a:off x="0" y="61111"/>
            <a:ext cx="197690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3200" dirty="0"/>
              <a:t>参考文献：</a:t>
            </a:r>
          </a:p>
        </p:txBody>
      </p:sp>
    </p:spTree>
    <p:extLst>
      <p:ext uri="{BB962C8B-B14F-4D97-AF65-F5344CB8AC3E}">
        <p14:creationId xmlns:p14="http://schemas.microsoft.com/office/powerpoint/2010/main" val="8841636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4A114D2-37DC-A287-65A4-AB99D0BC19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1943" y="673899"/>
            <a:ext cx="11220881" cy="5510202"/>
          </a:xfrm>
        </p:spPr>
        <p:txBody>
          <a:bodyPr>
            <a:normAutofit/>
          </a:bodyPr>
          <a:lstStyle/>
          <a:p>
            <a:r>
              <a:rPr lang="zh-CN" altLang="en-US" b="0" i="0" dirty="0">
                <a:solidFill>
                  <a:srgbClr val="05073B"/>
                </a:solidFill>
                <a:effectLst/>
                <a:latin typeface="-apple-system"/>
              </a:rPr>
              <a:t>各种数据库</a:t>
            </a:r>
            <a:endParaRPr lang="en-US" altLang="zh-CN" b="0" i="0" dirty="0">
              <a:solidFill>
                <a:srgbClr val="05073B"/>
              </a:solidFill>
              <a:effectLst/>
              <a:latin typeface="-apple-system"/>
            </a:endParaRPr>
          </a:p>
          <a:p>
            <a:pPr lvl="1"/>
            <a:r>
              <a:rPr lang="zh-CN" altLang="en-US" b="0" i="0" dirty="0">
                <a:solidFill>
                  <a:srgbClr val="05073B"/>
                </a:solidFill>
                <a:effectLst/>
                <a:latin typeface="-apple-system"/>
              </a:rPr>
              <a:t>知网</a:t>
            </a:r>
            <a:endParaRPr lang="en-US" altLang="zh-CN" b="0" i="0" dirty="0">
              <a:solidFill>
                <a:srgbClr val="05073B"/>
              </a:solidFill>
              <a:effectLst/>
              <a:latin typeface="-apple-system"/>
            </a:endParaRPr>
          </a:p>
          <a:p>
            <a:pPr lvl="1"/>
            <a:r>
              <a:rPr lang="en-US" altLang="zh-CN" b="0" i="0" dirty="0">
                <a:solidFill>
                  <a:srgbClr val="05073B"/>
                </a:solidFill>
                <a:effectLst/>
                <a:latin typeface="-apple-system"/>
              </a:rPr>
              <a:t>IEEE Xplore</a:t>
            </a:r>
          </a:p>
          <a:p>
            <a:pPr lvl="1"/>
            <a:r>
              <a:rPr lang="en-US" altLang="zh-CN" b="0" i="0" dirty="0">
                <a:solidFill>
                  <a:srgbClr val="05073B"/>
                </a:solidFill>
                <a:effectLst/>
                <a:latin typeface="-apple-system"/>
              </a:rPr>
              <a:t>ACM</a:t>
            </a:r>
          </a:p>
          <a:p>
            <a:pPr lvl="1"/>
            <a:r>
              <a:rPr lang="en-US" altLang="zh-CN" dirty="0">
                <a:solidFill>
                  <a:srgbClr val="05073B"/>
                </a:solidFill>
                <a:latin typeface="-apple-system"/>
              </a:rPr>
              <a:t>Springer</a:t>
            </a:r>
            <a:endParaRPr lang="en-US" altLang="zh-CN" b="0" i="0" dirty="0">
              <a:solidFill>
                <a:srgbClr val="05073B"/>
              </a:solidFill>
              <a:effectLst/>
              <a:latin typeface="-apple-system"/>
            </a:endParaRPr>
          </a:p>
          <a:p>
            <a:pPr lvl="1"/>
            <a:r>
              <a:rPr lang="zh-CN" altLang="en-US" b="0" i="0" dirty="0">
                <a:solidFill>
                  <a:srgbClr val="05073B"/>
                </a:solidFill>
                <a:effectLst/>
                <a:latin typeface="-apple-system"/>
              </a:rPr>
              <a:t>各个期刊站点</a:t>
            </a:r>
            <a:endParaRPr lang="en-US" altLang="zh-CN" b="0" i="0" dirty="0">
              <a:solidFill>
                <a:srgbClr val="05073B"/>
              </a:solidFill>
              <a:effectLst/>
              <a:latin typeface="-apple-system"/>
            </a:endParaRPr>
          </a:p>
          <a:p>
            <a:r>
              <a:rPr lang="zh-CN" altLang="en-US" b="0" i="0" dirty="0">
                <a:solidFill>
                  <a:srgbClr val="05073B"/>
                </a:solidFill>
                <a:effectLst/>
                <a:latin typeface="-apple-system"/>
              </a:rPr>
              <a:t>学术网站</a:t>
            </a:r>
            <a:endParaRPr lang="en-US" altLang="zh-CN" b="0" i="0" dirty="0">
              <a:solidFill>
                <a:srgbClr val="05073B"/>
              </a:solidFill>
              <a:effectLst/>
              <a:latin typeface="-apple-system"/>
            </a:endParaRPr>
          </a:p>
          <a:p>
            <a:pPr lvl="1"/>
            <a:r>
              <a:rPr lang="zh-CN" altLang="en-US" b="0" i="0" dirty="0">
                <a:solidFill>
                  <a:srgbClr val="05073B"/>
                </a:solidFill>
                <a:effectLst/>
                <a:latin typeface="-apple-system"/>
              </a:rPr>
              <a:t>百度学术</a:t>
            </a:r>
            <a:endParaRPr lang="en-US" altLang="zh-CN" b="0" i="0" dirty="0">
              <a:solidFill>
                <a:srgbClr val="05073B"/>
              </a:solidFill>
              <a:effectLst/>
              <a:latin typeface="-apple-system"/>
            </a:endParaRPr>
          </a:p>
          <a:p>
            <a:pPr lvl="1"/>
            <a:r>
              <a:rPr lang="zh-CN" altLang="en-US" b="0" i="0" dirty="0">
                <a:solidFill>
                  <a:srgbClr val="05073B"/>
                </a:solidFill>
                <a:effectLst/>
                <a:latin typeface="-apple-system"/>
              </a:rPr>
              <a:t>微软学术</a:t>
            </a:r>
            <a:endParaRPr lang="en-US" altLang="zh-CN" b="0" i="0" dirty="0">
              <a:solidFill>
                <a:srgbClr val="05073B"/>
              </a:solidFill>
              <a:effectLst/>
              <a:latin typeface="-apple-system"/>
            </a:endParaRPr>
          </a:p>
          <a:p>
            <a:pPr lvl="1"/>
            <a:r>
              <a:rPr lang="zh-CN" altLang="en-US" b="0" i="0" dirty="0">
                <a:solidFill>
                  <a:srgbClr val="05073B"/>
                </a:solidFill>
                <a:effectLst/>
                <a:latin typeface="-apple-system"/>
              </a:rPr>
              <a:t>谷歌学术</a:t>
            </a:r>
            <a:endParaRPr lang="en-US" altLang="zh-CN" b="0" i="0" dirty="0">
              <a:solidFill>
                <a:srgbClr val="05073B"/>
              </a:solidFill>
              <a:effectLst/>
              <a:latin typeface="-apple-system"/>
            </a:endParaRPr>
          </a:p>
          <a:p>
            <a:pPr lvl="1"/>
            <a:r>
              <a:rPr lang="en-US" altLang="zh-CN" dirty="0">
                <a:solidFill>
                  <a:srgbClr val="05073B"/>
                </a:solidFill>
                <a:latin typeface="-apple-system"/>
              </a:rPr>
              <a:t>…</a:t>
            </a:r>
          </a:p>
          <a:p>
            <a:endParaRPr lang="zh-CN" altLang="en-US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3BF64530-58E6-96AE-B3F7-0D152534EA2F}"/>
              </a:ext>
            </a:extLst>
          </p:cNvPr>
          <p:cNvSpPr txBox="1"/>
          <p:nvPr/>
        </p:nvSpPr>
        <p:spPr>
          <a:xfrm>
            <a:off x="65026" y="48003"/>
            <a:ext cx="345507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3200" dirty="0"/>
              <a:t>如何查找参考文献</a:t>
            </a:r>
          </a:p>
        </p:txBody>
      </p:sp>
    </p:spTree>
    <p:extLst>
      <p:ext uri="{BB962C8B-B14F-4D97-AF65-F5344CB8AC3E}">
        <p14:creationId xmlns:p14="http://schemas.microsoft.com/office/powerpoint/2010/main" val="20957925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4A114D2-37DC-A287-65A4-AB99D0BC19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461" y="962971"/>
            <a:ext cx="11339077" cy="5231601"/>
          </a:xfrm>
        </p:spPr>
        <p:txBody>
          <a:bodyPr>
            <a:normAutofit/>
          </a:bodyPr>
          <a:lstStyle/>
          <a:p>
            <a:r>
              <a:rPr lang="zh-CN" altLang="en-US" dirty="0">
                <a:solidFill>
                  <a:srgbClr val="05073B"/>
                </a:solidFill>
                <a:latin typeface="-apple-system"/>
              </a:rPr>
              <a:t>根据不同会议集、期刊等给出的具体要求整理</a:t>
            </a:r>
            <a:endParaRPr lang="en-US" altLang="zh-CN" dirty="0">
              <a:solidFill>
                <a:srgbClr val="05073B"/>
              </a:solidFill>
              <a:latin typeface="-apple-system"/>
            </a:endParaRPr>
          </a:p>
          <a:p>
            <a:pPr lvl="1"/>
            <a:r>
              <a:rPr lang="zh-CN" altLang="en-US" b="0" i="0" dirty="0">
                <a:solidFill>
                  <a:srgbClr val="05073B"/>
                </a:solidFill>
                <a:effectLst/>
                <a:latin typeface="-apple-system"/>
              </a:rPr>
              <a:t>投稿模版</a:t>
            </a:r>
            <a:endParaRPr lang="en-US" altLang="zh-CN" b="0" i="0" dirty="0">
              <a:solidFill>
                <a:srgbClr val="05073B"/>
              </a:solidFill>
              <a:effectLst/>
              <a:latin typeface="-apple-system"/>
            </a:endParaRPr>
          </a:p>
          <a:p>
            <a:r>
              <a:rPr lang="zh-CN" altLang="en-US" dirty="0">
                <a:solidFill>
                  <a:srgbClr val="05073B"/>
                </a:solidFill>
                <a:latin typeface="-apple-system"/>
              </a:rPr>
              <a:t>参考文献的组成</a:t>
            </a:r>
            <a:endParaRPr lang="en-US" altLang="zh-CN" dirty="0">
              <a:solidFill>
                <a:srgbClr val="05073B"/>
              </a:solidFill>
              <a:latin typeface="-apple-system"/>
            </a:endParaRPr>
          </a:p>
          <a:p>
            <a:pPr lvl="1"/>
            <a:r>
              <a:rPr lang="zh-CN" altLang="en-US" b="0" i="0" dirty="0">
                <a:solidFill>
                  <a:srgbClr val="05073B"/>
                </a:solidFill>
                <a:effectLst/>
                <a:latin typeface="-apple-system"/>
              </a:rPr>
              <a:t>谁、什么时间、在哪、发表什么</a:t>
            </a:r>
            <a:endParaRPr lang="en-US" altLang="zh-CN" b="0" i="0" dirty="0">
              <a:solidFill>
                <a:srgbClr val="05073B"/>
              </a:solidFill>
              <a:effectLst/>
              <a:latin typeface="-apple-system"/>
            </a:endParaRPr>
          </a:p>
          <a:p>
            <a:pPr lvl="1"/>
            <a:r>
              <a:rPr lang="zh-CN" altLang="en-US" dirty="0">
                <a:solidFill>
                  <a:srgbClr val="05073B"/>
                </a:solidFill>
                <a:latin typeface="-apple-system"/>
              </a:rPr>
              <a:t>作者、时间、期刊名</a:t>
            </a:r>
            <a:r>
              <a:rPr lang="en-US" altLang="zh-CN" dirty="0">
                <a:solidFill>
                  <a:srgbClr val="05073B"/>
                </a:solidFill>
                <a:latin typeface="-apple-system"/>
              </a:rPr>
              <a:t>/</a:t>
            </a:r>
            <a:r>
              <a:rPr lang="zh-CN" altLang="en-US" dirty="0">
                <a:solidFill>
                  <a:srgbClr val="05073B"/>
                </a:solidFill>
                <a:latin typeface="-apple-system"/>
              </a:rPr>
              <a:t>会议名</a:t>
            </a:r>
            <a:r>
              <a:rPr lang="en-US" altLang="zh-CN" dirty="0">
                <a:solidFill>
                  <a:srgbClr val="05073B"/>
                </a:solidFill>
                <a:latin typeface="-apple-system"/>
              </a:rPr>
              <a:t>+</a:t>
            </a:r>
            <a:r>
              <a:rPr lang="zh-CN" altLang="en-US" dirty="0">
                <a:solidFill>
                  <a:srgbClr val="05073B"/>
                </a:solidFill>
                <a:latin typeface="-apple-system"/>
              </a:rPr>
              <a:t>期</a:t>
            </a:r>
            <a:r>
              <a:rPr lang="en-US" altLang="zh-CN" dirty="0">
                <a:solidFill>
                  <a:srgbClr val="05073B"/>
                </a:solidFill>
                <a:latin typeface="-apple-system"/>
              </a:rPr>
              <a:t>/</a:t>
            </a:r>
            <a:r>
              <a:rPr lang="zh-CN" altLang="en-US" dirty="0">
                <a:solidFill>
                  <a:srgbClr val="05073B"/>
                </a:solidFill>
                <a:latin typeface="-apple-system"/>
              </a:rPr>
              <a:t>卷</a:t>
            </a:r>
            <a:r>
              <a:rPr lang="en-US" altLang="zh-CN" dirty="0">
                <a:solidFill>
                  <a:srgbClr val="05073B"/>
                </a:solidFill>
                <a:latin typeface="-apple-system"/>
              </a:rPr>
              <a:t>+</a:t>
            </a:r>
            <a:r>
              <a:rPr lang="zh-CN" altLang="en-US" dirty="0">
                <a:solidFill>
                  <a:srgbClr val="05073B"/>
                </a:solidFill>
                <a:latin typeface="-apple-system"/>
              </a:rPr>
              <a:t>页码、题名</a:t>
            </a:r>
            <a:endParaRPr lang="en-US" altLang="zh-CN" dirty="0">
              <a:solidFill>
                <a:srgbClr val="05073B"/>
              </a:solidFill>
              <a:latin typeface="-apple-system"/>
            </a:endParaRPr>
          </a:p>
          <a:p>
            <a:pPr lvl="1"/>
            <a:r>
              <a:rPr lang="zh-CN" altLang="en-US" dirty="0">
                <a:solidFill>
                  <a:srgbClr val="05073B"/>
                </a:solidFill>
                <a:latin typeface="-apple-system"/>
              </a:rPr>
              <a:t>有时，需要提供</a:t>
            </a:r>
            <a:r>
              <a:rPr lang="en-US" altLang="zh-CN" dirty="0" err="1">
                <a:solidFill>
                  <a:srgbClr val="05073B"/>
                </a:solidFill>
                <a:latin typeface="-apple-system"/>
              </a:rPr>
              <a:t>doi</a:t>
            </a:r>
            <a:r>
              <a:rPr lang="zh-CN" altLang="en-US" dirty="0">
                <a:solidFill>
                  <a:srgbClr val="05073B"/>
                </a:solidFill>
                <a:latin typeface="-apple-system"/>
              </a:rPr>
              <a:t>。</a:t>
            </a:r>
            <a:r>
              <a:rPr lang="en-US" altLang="zh-CN" dirty="0">
                <a:solidFill>
                  <a:srgbClr val="05073B"/>
                </a:solidFill>
                <a:latin typeface="-apple-system"/>
              </a:rPr>
              <a:t>DOI</a:t>
            </a:r>
            <a:r>
              <a:rPr lang="zh-CN" altLang="en-US" dirty="0">
                <a:solidFill>
                  <a:srgbClr val="05073B"/>
                </a:solidFill>
                <a:latin typeface="-apple-system"/>
              </a:rPr>
              <a:t>全称为</a:t>
            </a:r>
            <a:r>
              <a:rPr lang="en-US" altLang="zh-CN" dirty="0">
                <a:solidFill>
                  <a:srgbClr val="05073B"/>
                </a:solidFill>
                <a:latin typeface="-apple-system"/>
              </a:rPr>
              <a:t>Digital Object Unique Identifier</a:t>
            </a:r>
            <a:r>
              <a:rPr lang="zh-CN" altLang="en-US" dirty="0">
                <a:solidFill>
                  <a:srgbClr val="05073B"/>
                </a:solidFill>
                <a:latin typeface="-apple-system"/>
              </a:rPr>
              <a:t>，是指数字对象唯一标识符，可以理解为数字资源唯一的“身份证号码”，可以用</a:t>
            </a:r>
            <a:r>
              <a:rPr lang="en-US" altLang="zh-CN" dirty="0">
                <a:solidFill>
                  <a:srgbClr val="05073B"/>
                </a:solidFill>
                <a:latin typeface="-apple-system"/>
              </a:rPr>
              <a:t>DOI</a:t>
            </a:r>
            <a:r>
              <a:rPr lang="zh-CN" altLang="en-US" dirty="0">
                <a:solidFill>
                  <a:srgbClr val="05073B"/>
                </a:solidFill>
                <a:latin typeface="-apple-system"/>
              </a:rPr>
              <a:t>来标识文献、视频、报告或书籍等数字资源</a:t>
            </a:r>
            <a:endParaRPr lang="en-US" altLang="zh-CN" b="0" i="0" dirty="0">
              <a:solidFill>
                <a:srgbClr val="05073B"/>
              </a:solidFill>
              <a:effectLst/>
              <a:latin typeface="-apple-system"/>
            </a:endParaRPr>
          </a:p>
          <a:p>
            <a:r>
              <a:rPr lang="zh-CN" altLang="en-US" b="1" dirty="0"/>
              <a:t>注意：</a:t>
            </a:r>
            <a:endParaRPr lang="en-US" altLang="zh-CN" b="1" dirty="0"/>
          </a:p>
          <a:p>
            <a:pPr lvl="1"/>
            <a:r>
              <a:rPr lang="zh-CN" altLang="en-US" dirty="0"/>
              <a:t>对于中文参考文献，作者名是：</a:t>
            </a:r>
            <a:r>
              <a:rPr lang="zh-CN" altLang="en-US" dirty="0">
                <a:solidFill>
                  <a:srgbClr val="FF0000"/>
                </a:solidFill>
              </a:rPr>
              <a:t>姓</a:t>
            </a:r>
            <a:r>
              <a:rPr lang="en-US" altLang="zh-CN" dirty="0">
                <a:solidFill>
                  <a:srgbClr val="FF0000"/>
                </a:solidFill>
              </a:rPr>
              <a:t>+</a:t>
            </a:r>
            <a:r>
              <a:rPr lang="zh-CN" altLang="en-US" dirty="0">
                <a:solidFill>
                  <a:srgbClr val="FF0000"/>
                </a:solidFill>
              </a:rPr>
              <a:t>名</a:t>
            </a:r>
            <a:endParaRPr lang="en-US" altLang="zh-CN" dirty="0">
              <a:solidFill>
                <a:srgbClr val="FF0000"/>
              </a:solidFill>
            </a:endParaRPr>
          </a:p>
          <a:p>
            <a:pPr lvl="1"/>
            <a:r>
              <a:rPr lang="zh-CN" altLang="en-US" dirty="0"/>
              <a:t>对于英文参考文献，作者名是：</a:t>
            </a:r>
            <a:r>
              <a:rPr lang="zh-CN" altLang="en-US" dirty="0">
                <a:solidFill>
                  <a:srgbClr val="FF0000"/>
                </a:solidFill>
              </a:rPr>
              <a:t>名</a:t>
            </a:r>
            <a:r>
              <a:rPr lang="en-US" altLang="zh-CN" dirty="0">
                <a:solidFill>
                  <a:srgbClr val="FF0000"/>
                </a:solidFill>
              </a:rPr>
              <a:t>+</a:t>
            </a:r>
            <a:r>
              <a:rPr lang="zh-CN" altLang="en-US" dirty="0">
                <a:solidFill>
                  <a:srgbClr val="FF0000"/>
                </a:solidFill>
              </a:rPr>
              <a:t>姓</a:t>
            </a:r>
            <a:r>
              <a:rPr lang="en-US" altLang="zh-CN" dirty="0"/>
              <a:t>【</a:t>
            </a:r>
            <a:r>
              <a:rPr lang="zh-CN" altLang="en-US" dirty="0"/>
              <a:t>一定要搞清楚</a:t>
            </a:r>
            <a:r>
              <a:rPr lang="en-US" altLang="zh-CN" dirty="0"/>
              <a:t>】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3BF64530-58E6-96AE-B3F7-0D152534EA2F}"/>
              </a:ext>
            </a:extLst>
          </p:cNvPr>
          <p:cNvSpPr txBox="1"/>
          <p:nvPr/>
        </p:nvSpPr>
        <p:spPr>
          <a:xfrm>
            <a:off x="65026" y="48003"/>
            <a:ext cx="345507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3200" dirty="0"/>
              <a:t>如何整理参考文献</a:t>
            </a:r>
          </a:p>
        </p:txBody>
      </p:sp>
    </p:spTree>
    <p:extLst>
      <p:ext uri="{BB962C8B-B14F-4D97-AF65-F5344CB8AC3E}">
        <p14:creationId xmlns:p14="http://schemas.microsoft.com/office/powerpoint/2010/main" val="42127814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4A114D2-37DC-A287-65A4-AB99D0BC19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863" y="632778"/>
            <a:ext cx="11674357" cy="4167822"/>
          </a:xfrm>
        </p:spPr>
        <p:txBody>
          <a:bodyPr>
            <a:normAutofit/>
          </a:bodyPr>
          <a:lstStyle/>
          <a:p>
            <a:r>
              <a:rPr lang="zh-CN" altLang="en-US" dirty="0">
                <a:solidFill>
                  <a:srgbClr val="05073B"/>
                </a:solidFill>
                <a:latin typeface="-apple-system"/>
              </a:rPr>
              <a:t>根据待研究的问题，搜索参考文献</a:t>
            </a:r>
            <a:endParaRPr lang="en-US" altLang="zh-CN" b="0" i="0" dirty="0">
              <a:solidFill>
                <a:srgbClr val="05073B"/>
              </a:solidFill>
              <a:effectLst/>
              <a:latin typeface="-apple-system"/>
            </a:endParaRPr>
          </a:p>
          <a:p>
            <a:pPr lvl="1"/>
            <a:r>
              <a:rPr lang="zh-CN" altLang="en-US" dirty="0">
                <a:solidFill>
                  <a:srgbClr val="05073B"/>
                </a:solidFill>
                <a:latin typeface="-apple-system"/>
              </a:rPr>
              <a:t>例如，学习</a:t>
            </a:r>
            <a:r>
              <a:rPr lang="en-US" altLang="zh-CN" dirty="0">
                <a:solidFill>
                  <a:srgbClr val="05073B"/>
                </a:solidFill>
                <a:latin typeface="-apple-system"/>
              </a:rPr>
              <a:t>YOLO</a:t>
            </a:r>
            <a:r>
              <a:rPr lang="zh-CN" altLang="en-US" dirty="0">
                <a:solidFill>
                  <a:srgbClr val="05073B"/>
                </a:solidFill>
                <a:latin typeface="-apple-system"/>
              </a:rPr>
              <a:t>相关的知识，在谷歌学术网站上搜索相关文献</a:t>
            </a:r>
            <a:endParaRPr lang="en-US" altLang="zh-CN" dirty="0">
              <a:solidFill>
                <a:srgbClr val="05073B"/>
              </a:solidFill>
              <a:latin typeface="-apple-system"/>
            </a:endParaRPr>
          </a:p>
          <a:p>
            <a:pPr lvl="1"/>
            <a:r>
              <a:rPr lang="zh-CN" altLang="en-US" dirty="0">
                <a:solidFill>
                  <a:srgbClr val="05073B"/>
                </a:solidFill>
                <a:latin typeface="-apple-system"/>
              </a:rPr>
              <a:t>为演示需要，在某学术镜像网站上搜索两篇论文：一篇期刊论文，一篇会议论文</a:t>
            </a:r>
            <a:endParaRPr lang="en-US" altLang="zh-CN" dirty="0">
              <a:solidFill>
                <a:srgbClr val="05073B"/>
              </a:solidFill>
              <a:latin typeface="-apple-system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3BF64530-58E6-96AE-B3F7-0D152534EA2F}"/>
              </a:ext>
            </a:extLst>
          </p:cNvPr>
          <p:cNvSpPr txBox="1"/>
          <p:nvPr/>
        </p:nvSpPr>
        <p:spPr>
          <a:xfrm>
            <a:off x="65026" y="48003"/>
            <a:ext cx="345507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3200" dirty="0"/>
              <a:t>一个具体示例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FD70519D-A781-937F-5138-08CFE996B6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312" y="1862905"/>
            <a:ext cx="6751728" cy="4987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6701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E33ACDCC-F385-E4B7-7CAB-70B6CACEC3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041" y="0"/>
            <a:ext cx="109879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0521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2FB8FCB3-4A2A-C8EF-F1DD-6DE142D25B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47" y="0"/>
            <a:ext cx="98969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7920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4A114D2-37DC-A287-65A4-AB99D0BC19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26" y="2358175"/>
            <a:ext cx="11868153" cy="4091622"/>
          </a:xfrm>
        </p:spPr>
        <p:txBody>
          <a:bodyPr>
            <a:normAutofit/>
          </a:bodyPr>
          <a:lstStyle/>
          <a:p>
            <a:r>
              <a:rPr lang="en-US" altLang="zh-CN" dirty="0">
                <a:solidFill>
                  <a:srgbClr val="05073B"/>
                </a:solidFill>
                <a:latin typeface="-apple-system"/>
              </a:rPr>
              <a:t>【1】</a:t>
            </a:r>
            <a:r>
              <a:rPr lang="zh-CN" altLang="en-US" dirty="0">
                <a:solidFill>
                  <a:srgbClr val="05073B"/>
                </a:solidFill>
                <a:latin typeface="-apple-system"/>
              </a:rPr>
              <a:t>根据待研究的问题，搜索参考文献：查经典</a:t>
            </a:r>
            <a:r>
              <a:rPr lang="en-US" altLang="zh-CN" dirty="0">
                <a:solidFill>
                  <a:srgbClr val="05073B"/>
                </a:solidFill>
                <a:latin typeface="-apple-system"/>
              </a:rPr>
              <a:t>+</a:t>
            </a:r>
            <a:r>
              <a:rPr lang="zh-CN" altLang="en-US" dirty="0">
                <a:solidFill>
                  <a:srgbClr val="05073B"/>
                </a:solidFill>
                <a:latin typeface="-apple-system"/>
              </a:rPr>
              <a:t>查新</a:t>
            </a:r>
            <a:r>
              <a:rPr lang="en-US" altLang="zh-CN" dirty="0">
                <a:solidFill>
                  <a:srgbClr val="05073B"/>
                </a:solidFill>
                <a:latin typeface="-apple-system"/>
              </a:rPr>
              <a:t>(</a:t>
            </a:r>
            <a:r>
              <a:rPr lang="zh-CN" altLang="en-US" dirty="0">
                <a:solidFill>
                  <a:srgbClr val="05073B"/>
                </a:solidFill>
                <a:latin typeface="-apple-system"/>
              </a:rPr>
              <a:t>最近</a:t>
            </a:r>
            <a:r>
              <a:rPr lang="en-US" altLang="zh-CN" dirty="0">
                <a:solidFill>
                  <a:srgbClr val="05073B"/>
                </a:solidFill>
                <a:latin typeface="-apple-system"/>
              </a:rPr>
              <a:t>3-5</a:t>
            </a:r>
            <a:r>
              <a:rPr lang="zh-CN" altLang="en-US" dirty="0">
                <a:solidFill>
                  <a:srgbClr val="05073B"/>
                </a:solidFill>
                <a:latin typeface="-apple-system"/>
              </a:rPr>
              <a:t>年</a:t>
            </a:r>
            <a:r>
              <a:rPr lang="en-US" altLang="zh-CN" dirty="0">
                <a:solidFill>
                  <a:srgbClr val="05073B"/>
                </a:solidFill>
                <a:latin typeface="-apple-system"/>
              </a:rPr>
              <a:t>)</a:t>
            </a:r>
            <a:endParaRPr lang="en-US" altLang="zh-CN" b="0" i="0" dirty="0">
              <a:solidFill>
                <a:srgbClr val="05073B"/>
              </a:solidFill>
              <a:effectLst/>
              <a:latin typeface="-apple-system"/>
            </a:endParaRPr>
          </a:p>
          <a:p>
            <a:pPr lvl="1"/>
            <a:r>
              <a:rPr lang="zh-CN" altLang="en-US" dirty="0">
                <a:solidFill>
                  <a:srgbClr val="05073B"/>
                </a:solidFill>
                <a:latin typeface="-apple-system"/>
              </a:rPr>
              <a:t>例如，学习</a:t>
            </a:r>
            <a:r>
              <a:rPr lang="en-US" altLang="zh-CN" dirty="0">
                <a:solidFill>
                  <a:srgbClr val="05073B"/>
                </a:solidFill>
                <a:latin typeface="-apple-system"/>
              </a:rPr>
              <a:t>YOLO</a:t>
            </a:r>
            <a:r>
              <a:rPr lang="zh-CN" altLang="en-US" dirty="0">
                <a:solidFill>
                  <a:srgbClr val="05073B"/>
                </a:solidFill>
                <a:latin typeface="-apple-system"/>
              </a:rPr>
              <a:t>相关的知识，在谷歌学术网站上搜索相关文献</a:t>
            </a:r>
            <a:endParaRPr lang="en-US" altLang="zh-CN" dirty="0">
              <a:solidFill>
                <a:srgbClr val="05073B"/>
              </a:solidFill>
              <a:latin typeface="-apple-system"/>
            </a:endParaRPr>
          </a:p>
          <a:p>
            <a:pPr lvl="1"/>
            <a:r>
              <a:rPr lang="zh-CN" altLang="en-US" dirty="0">
                <a:solidFill>
                  <a:srgbClr val="05073B"/>
                </a:solidFill>
                <a:latin typeface="-apple-system"/>
              </a:rPr>
              <a:t>为演示需要，在某学术镜像网站上搜索两篇论文：一篇期刊论文，一篇会议论文</a:t>
            </a:r>
            <a:endParaRPr lang="en-US" altLang="zh-CN" dirty="0">
              <a:solidFill>
                <a:srgbClr val="05073B"/>
              </a:solidFill>
              <a:latin typeface="-apple-system"/>
            </a:endParaRPr>
          </a:p>
          <a:p>
            <a:pPr lvl="1"/>
            <a:r>
              <a:rPr lang="zh-CN" altLang="en-US" dirty="0">
                <a:solidFill>
                  <a:srgbClr val="05073B"/>
                </a:solidFill>
                <a:latin typeface="-apple-system"/>
              </a:rPr>
              <a:t>会议论文：</a:t>
            </a:r>
            <a:endParaRPr lang="en-US" altLang="zh-CN" dirty="0">
              <a:solidFill>
                <a:srgbClr val="05073B"/>
              </a:solidFill>
              <a:latin typeface="-apple-system"/>
            </a:endParaRPr>
          </a:p>
          <a:p>
            <a:pPr lvl="2"/>
            <a:r>
              <a:rPr lang="en-US" altLang="zh-CN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Huang, Rachel, Jonathan </a:t>
            </a:r>
            <a:r>
              <a:rPr lang="en-US" altLang="zh-CN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Pedoeem</a:t>
            </a:r>
            <a:r>
              <a:rPr lang="en-US" altLang="zh-CN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and </a:t>
            </a:r>
            <a:r>
              <a:rPr lang="en-US" altLang="zh-CN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Cuixian</a:t>
            </a:r>
            <a:r>
              <a:rPr lang="en-US" altLang="zh-CN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Chen. "YOLO-LITE: a real-time object detection algorithm optimized for non-GPU computers." </a:t>
            </a:r>
            <a:r>
              <a:rPr lang="en-US" altLang="zh-CN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2018 IEEE international conference on big data (big data)</a:t>
            </a:r>
            <a:r>
              <a:rPr lang="en-US" altLang="zh-CN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. IEEE, 2018.</a:t>
            </a:r>
            <a:endParaRPr lang="en-US" altLang="zh-CN" dirty="0">
              <a:solidFill>
                <a:srgbClr val="05073B"/>
              </a:solidFill>
              <a:latin typeface="-apple-system"/>
            </a:endParaRPr>
          </a:p>
          <a:p>
            <a:pPr lvl="1"/>
            <a:r>
              <a:rPr lang="zh-CN" altLang="en-US" dirty="0">
                <a:solidFill>
                  <a:srgbClr val="05073B"/>
                </a:solidFill>
                <a:latin typeface="-apple-system"/>
              </a:rPr>
              <a:t>期刊论文：</a:t>
            </a:r>
            <a:endParaRPr lang="en-US" altLang="zh-CN" dirty="0">
              <a:solidFill>
                <a:srgbClr val="05073B"/>
              </a:solidFill>
              <a:latin typeface="-apple-system"/>
            </a:endParaRPr>
          </a:p>
          <a:p>
            <a:pPr lvl="2"/>
            <a:r>
              <a:rPr lang="en-US" altLang="zh-CN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Fang, Wei, Lin Wang, and </a:t>
            </a:r>
            <a:r>
              <a:rPr lang="en-US" altLang="zh-CN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Peiming</a:t>
            </a:r>
            <a:r>
              <a:rPr lang="en-US" altLang="zh-CN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Ren. "Tinier-YOLO: A real-time object detection method for constrained environments." </a:t>
            </a:r>
            <a:r>
              <a:rPr lang="en-US" altLang="zh-CN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IEEE Access</a:t>
            </a:r>
            <a:r>
              <a:rPr lang="en-US" altLang="zh-CN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8 (2019): 1935-1944.</a:t>
            </a:r>
          </a:p>
          <a:p>
            <a:pPr marL="228600" lvl="2">
              <a:spcBef>
                <a:spcPts val="1000"/>
              </a:spcBef>
            </a:pPr>
            <a:r>
              <a:rPr lang="en-US" altLang="zh-CN" sz="2800" dirty="0">
                <a:solidFill>
                  <a:srgbClr val="05073B"/>
                </a:solidFill>
                <a:latin typeface="-apple-system"/>
              </a:rPr>
              <a:t>【2】</a:t>
            </a:r>
            <a:r>
              <a:rPr lang="zh-CN" altLang="en-US" sz="2800" dirty="0">
                <a:solidFill>
                  <a:srgbClr val="05073B"/>
                </a:solidFill>
                <a:latin typeface="-apple-system"/>
              </a:rPr>
              <a:t>根据要求整理参考文献</a:t>
            </a:r>
            <a:endParaRPr lang="en-US" altLang="zh-CN" sz="2800" dirty="0">
              <a:solidFill>
                <a:srgbClr val="05073B"/>
              </a:solidFill>
              <a:latin typeface="-apple-system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3BF64530-58E6-96AE-B3F7-0D152534EA2F}"/>
              </a:ext>
            </a:extLst>
          </p:cNvPr>
          <p:cNvSpPr txBox="1"/>
          <p:nvPr/>
        </p:nvSpPr>
        <p:spPr>
          <a:xfrm>
            <a:off x="65026" y="0"/>
            <a:ext cx="11593574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p"/>
            </a:pPr>
            <a:r>
              <a:rPr lang="zh-CN" altLang="en-US" sz="3200" dirty="0"/>
              <a:t>不同刊物对参考文献格式的要求不同</a:t>
            </a:r>
            <a:endParaRPr lang="en-US" altLang="zh-CN" sz="3200" dirty="0"/>
          </a:p>
          <a:p>
            <a:pPr marL="457200" indent="-457200">
              <a:buFont typeface="Wingdings" panose="05000000000000000000" pitchFamily="2" charset="2"/>
              <a:buChar char="p"/>
            </a:pPr>
            <a:r>
              <a:rPr lang="zh-CN" altLang="en-US" sz="3200" dirty="0"/>
              <a:t>下面结合一个具体示例说明如何整理参考文献格式</a:t>
            </a:r>
            <a:endParaRPr lang="en-US" altLang="zh-CN" sz="3200" dirty="0"/>
          </a:p>
          <a:p>
            <a:pPr marL="457200" indent="-457200">
              <a:buFont typeface="Wingdings" panose="05000000000000000000" pitchFamily="2" charset="2"/>
              <a:buChar char="p"/>
            </a:pPr>
            <a:r>
              <a:rPr lang="zh-CN" altLang="en-US" sz="3200" dirty="0"/>
              <a:t>主要以英文参考文献为例。类似地，可以整理中文参考文献格式</a:t>
            </a:r>
          </a:p>
        </p:txBody>
      </p:sp>
    </p:spTree>
    <p:extLst>
      <p:ext uri="{BB962C8B-B14F-4D97-AF65-F5344CB8AC3E}">
        <p14:creationId xmlns:p14="http://schemas.microsoft.com/office/powerpoint/2010/main" val="18649327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FD7123EE-B8E9-AA80-8B61-226D91C7C6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3760" y="6875"/>
            <a:ext cx="8797741" cy="4115199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79CAE0F1-39BA-949F-FCB4-BB156BDB3E90}"/>
              </a:ext>
            </a:extLst>
          </p:cNvPr>
          <p:cNvSpPr txBox="1"/>
          <p:nvPr/>
        </p:nvSpPr>
        <p:spPr>
          <a:xfrm>
            <a:off x="57148" y="2622762"/>
            <a:ext cx="6511289" cy="95410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0" lvl="1"/>
            <a:r>
              <a:rPr lang="zh-CN" altLang="en-US" sz="1400" dirty="0">
                <a:solidFill>
                  <a:srgbClr val="05073B"/>
                </a:solidFill>
                <a:latin typeface="-apple-system"/>
              </a:rPr>
              <a:t>会议论文：</a:t>
            </a:r>
            <a:endParaRPr lang="en-US" altLang="zh-CN" sz="1400" dirty="0">
              <a:solidFill>
                <a:srgbClr val="05073B"/>
              </a:solidFill>
              <a:latin typeface="-apple-system"/>
            </a:endParaRPr>
          </a:p>
          <a:p>
            <a:pPr marL="0" lvl="2"/>
            <a:r>
              <a:rPr lang="en-US" altLang="zh-CN" sz="1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Huang, Rachel, Jonathan </a:t>
            </a:r>
            <a:r>
              <a:rPr lang="en-US" altLang="zh-CN" sz="14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Pedoeem</a:t>
            </a:r>
            <a:r>
              <a:rPr lang="en-US" altLang="zh-CN" sz="1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and </a:t>
            </a:r>
            <a:r>
              <a:rPr lang="en-US" altLang="zh-CN" sz="14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Cuixian</a:t>
            </a:r>
            <a:r>
              <a:rPr lang="en-US" altLang="zh-CN" sz="1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Chen. "YOLO-LITE: a real-time object detection algorithm optimized for non-GPU computers." </a:t>
            </a:r>
            <a:r>
              <a:rPr lang="en-US" altLang="zh-CN" sz="14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2018 IEEE international conference on big data (big data)</a:t>
            </a:r>
            <a:r>
              <a:rPr lang="en-US" altLang="zh-CN" sz="1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. IEEE, 2018.</a:t>
            </a:r>
            <a:endParaRPr lang="en-US" altLang="zh-CN" sz="1400" dirty="0">
              <a:solidFill>
                <a:srgbClr val="05073B"/>
              </a:solidFill>
              <a:latin typeface="-apple-system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8A647682-06C9-5B5A-CA96-D6F35CCE3992}"/>
              </a:ext>
            </a:extLst>
          </p:cNvPr>
          <p:cNvSpPr txBox="1"/>
          <p:nvPr/>
        </p:nvSpPr>
        <p:spPr>
          <a:xfrm>
            <a:off x="0" y="5783854"/>
            <a:ext cx="6827520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lvl="1"/>
            <a:r>
              <a:rPr lang="zh-CN" altLang="en-US" sz="1400" dirty="0">
                <a:solidFill>
                  <a:srgbClr val="05073B"/>
                </a:solidFill>
                <a:latin typeface="-apple-system"/>
              </a:rPr>
              <a:t>转换后的格式：</a:t>
            </a:r>
            <a:endParaRPr lang="en-US" altLang="zh-CN" sz="1400" dirty="0">
              <a:solidFill>
                <a:srgbClr val="05073B"/>
              </a:solidFill>
              <a:latin typeface="-apple-system"/>
            </a:endParaRPr>
          </a:p>
          <a:p>
            <a:pPr marL="0" lvl="2"/>
            <a:r>
              <a:rPr lang="en-US" altLang="zh-CN" sz="1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R Huang</a:t>
            </a:r>
            <a:r>
              <a:rPr lang="zh-CN" altLang="en-US" sz="1400" dirty="0">
                <a:solidFill>
                  <a:srgbClr val="22222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r>
              <a:rPr lang="en-US" altLang="zh-CN" sz="1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J </a:t>
            </a:r>
            <a:r>
              <a:rPr lang="en-US" altLang="zh-CN" sz="14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Pedoeem</a:t>
            </a:r>
            <a:r>
              <a:rPr lang="zh-CN" altLang="en-US" sz="1400" dirty="0">
                <a:solidFill>
                  <a:srgbClr val="22222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r>
              <a:rPr lang="en-US" altLang="zh-CN" sz="1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C Chen</a:t>
            </a:r>
            <a:r>
              <a:rPr lang="zh-CN" altLang="en-US" sz="1400" dirty="0">
                <a:solidFill>
                  <a:srgbClr val="222222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．</a:t>
            </a:r>
            <a:r>
              <a:rPr lang="en-US" altLang="zh-CN" sz="1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YOLO-LITE: A real-time object detection algorithm optimized for non-GPU computers[C]</a:t>
            </a:r>
            <a:r>
              <a:rPr lang="zh-CN" altLang="en-US" sz="1400" dirty="0">
                <a:solidFill>
                  <a:srgbClr val="222222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．</a:t>
            </a:r>
            <a:r>
              <a:rPr lang="en-US" altLang="zh-CN" sz="1400" b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2018 IEEE International </a:t>
            </a:r>
            <a:r>
              <a:rPr lang="en-US" altLang="zh-CN" sz="1400" dirty="0">
                <a:solidFill>
                  <a:srgbClr val="222222"/>
                </a:solidFill>
                <a:latin typeface="Arial" panose="020B0604020202020204" pitchFamily="34" charset="0"/>
              </a:rPr>
              <a:t>C</a:t>
            </a:r>
            <a:r>
              <a:rPr lang="en-US" altLang="zh-CN" sz="1400" b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onference on Big </a:t>
            </a:r>
            <a:r>
              <a:rPr lang="en-US" altLang="zh-CN" sz="1400" dirty="0">
                <a:solidFill>
                  <a:srgbClr val="222222"/>
                </a:solidFill>
                <a:latin typeface="Arial" panose="020B0604020202020204" pitchFamily="34" charset="0"/>
              </a:rPr>
              <a:t>D</a:t>
            </a:r>
            <a:r>
              <a:rPr lang="en-US" altLang="zh-CN" sz="1400" b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ata</a:t>
            </a:r>
            <a:r>
              <a:rPr lang="zh-CN" altLang="en-US" sz="1400" dirty="0">
                <a:solidFill>
                  <a:srgbClr val="22222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r>
              <a:rPr lang="en-US" altLang="zh-CN" sz="1400" b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2018</a:t>
            </a:r>
            <a:r>
              <a:rPr lang="zh-CN" altLang="en-US" sz="1400" dirty="0">
                <a:solidFill>
                  <a:srgbClr val="22222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r>
              <a:rPr lang="en-US" altLang="zh-CN" sz="1400" b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2503-2510</a:t>
            </a:r>
            <a:r>
              <a:rPr lang="zh-CN" altLang="en-US" sz="1400" dirty="0">
                <a:solidFill>
                  <a:srgbClr val="222222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．</a:t>
            </a:r>
            <a:endParaRPr lang="en-US" altLang="zh-CN" sz="1400" dirty="0">
              <a:solidFill>
                <a:srgbClr val="05073B"/>
              </a:solidFill>
              <a:latin typeface="-apple-system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6449899C-086B-C554-961F-CBC7A75E05EF}"/>
              </a:ext>
            </a:extLst>
          </p:cNvPr>
          <p:cNvSpPr txBox="1"/>
          <p:nvPr/>
        </p:nvSpPr>
        <p:spPr>
          <a:xfrm>
            <a:off x="57150" y="3626507"/>
            <a:ext cx="6579869" cy="2062103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zh-CN" altLang="en-US" sz="1600" dirty="0">
                <a:solidFill>
                  <a:srgbClr val="FF0000"/>
                </a:solidFill>
                <a:latin typeface="Arial" panose="020B0604020202020204" pitchFamily="34" charset="0"/>
              </a:rPr>
              <a:t>注意哪个是姓、哪个是名：</a:t>
            </a:r>
            <a:r>
              <a:rPr lang="en-US" altLang="zh-CN" sz="16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Huang, Rachel</a:t>
            </a:r>
            <a:r>
              <a:rPr lang="zh-CN" altLang="en-US" sz="1600" dirty="0">
                <a:solidFill>
                  <a:srgbClr val="FF0000"/>
                </a:solidFill>
                <a:latin typeface="Arial" panose="020B0604020202020204" pitchFamily="34" charset="0"/>
              </a:rPr>
              <a:t>。如果搞不清楚的话，需要打开这篇论文查看。</a:t>
            </a:r>
            <a:r>
              <a:rPr lang="zh-CN" altLang="en-US" sz="1600" dirty="0">
                <a:solidFill>
                  <a:srgbClr val="222222"/>
                </a:solidFill>
                <a:latin typeface="Arial" panose="020B0604020202020204" pitchFamily="34" charset="0"/>
              </a:rPr>
              <a:t>从论文中找出全部作者。</a:t>
            </a:r>
            <a:endParaRPr lang="en-US" altLang="zh-CN" sz="1600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marL="342900" indent="-342900">
              <a:buFontTx/>
              <a:buAutoNum type="arabicPeriod"/>
            </a:pPr>
            <a:r>
              <a:rPr lang="zh-CN" altLang="en-US" sz="1600" dirty="0"/>
              <a:t>日期：</a:t>
            </a:r>
            <a:r>
              <a:rPr lang="zh-CN" altLang="en-US" sz="1600" dirty="0">
                <a:solidFill>
                  <a:srgbClr val="222222"/>
                </a:solidFill>
                <a:latin typeface="Arial" panose="020B0604020202020204" pitchFamily="34" charset="0"/>
              </a:rPr>
              <a:t>打开这篇论文查看</a:t>
            </a:r>
            <a:endParaRPr lang="en-US" altLang="zh-CN" sz="1600" dirty="0"/>
          </a:p>
          <a:p>
            <a:pPr marL="342900" indent="-342900">
              <a:buFontTx/>
              <a:buAutoNum type="arabicPeriod"/>
            </a:pPr>
            <a:r>
              <a:rPr lang="zh-CN" altLang="en-US" sz="1600" dirty="0"/>
              <a:t>页码：参考文献列表中给出页码；如果未给出，</a:t>
            </a:r>
            <a:r>
              <a:rPr lang="zh-CN" altLang="en-US" sz="1600" dirty="0">
                <a:solidFill>
                  <a:srgbClr val="222222"/>
                </a:solidFill>
                <a:latin typeface="Arial" panose="020B0604020202020204" pitchFamily="34" charset="0"/>
              </a:rPr>
              <a:t>打开这篇论文查看</a:t>
            </a:r>
            <a:endParaRPr lang="en-US" altLang="zh-CN" sz="16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marL="342900" indent="-342900">
              <a:buFontTx/>
              <a:buAutoNum type="arabicPeriod"/>
            </a:pPr>
            <a:r>
              <a:rPr lang="zh-CN" altLang="en-US" sz="1600" dirty="0">
                <a:solidFill>
                  <a:srgbClr val="222222"/>
                </a:solidFill>
                <a:latin typeface="Arial" panose="020B0604020202020204" pitchFamily="34" charset="0"/>
              </a:rPr>
              <a:t>标点符号：该参考文献模板要求逗号、冒号和点全为</a:t>
            </a:r>
            <a:r>
              <a:rPr lang="zh-CN" altLang="en-US" sz="1600" b="1" dirty="0">
                <a:solidFill>
                  <a:srgbClr val="FF0000"/>
                </a:solidFill>
                <a:latin typeface="Arial" panose="020B0604020202020204" pitchFamily="34" charset="0"/>
              </a:rPr>
              <a:t>全角</a:t>
            </a:r>
            <a:endParaRPr lang="en-US" altLang="zh-CN" sz="1600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r>
              <a:rPr lang="en-US" altLang="zh-CN" sz="1600" b="1" dirty="0">
                <a:solidFill>
                  <a:srgbClr val="FF0000"/>
                </a:solidFill>
                <a:latin typeface="Arial" panose="020B0604020202020204" pitchFamily="34" charset="0"/>
              </a:rPr>
              <a:t>【</a:t>
            </a:r>
            <a:r>
              <a:rPr lang="zh-CN" altLang="en-US" sz="1600" b="1" dirty="0">
                <a:solidFill>
                  <a:srgbClr val="FF0000"/>
                </a:solidFill>
                <a:latin typeface="Arial" panose="020B0604020202020204" pitchFamily="34" charset="0"/>
              </a:rPr>
              <a:t>百度如何输入全角标点符号，只是标点符号为全角，其他未半角</a:t>
            </a:r>
            <a:r>
              <a:rPr lang="en-US" altLang="zh-CN" sz="1600" b="1" dirty="0">
                <a:solidFill>
                  <a:srgbClr val="FF0000"/>
                </a:solidFill>
                <a:latin typeface="Arial" panose="020B0604020202020204" pitchFamily="34" charset="0"/>
              </a:rPr>
              <a:t>】</a:t>
            </a:r>
          </a:p>
          <a:p>
            <a:r>
              <a:rPr lang="en-US" altLang="zh-CN" sz="1600" dirty="0">
                <a:solidFill>
                  <a:srgbClr val="222222"/>
                </a:solidFill>
                <a:latin typeface="Arial" panose="020B0604020202020204" pitchFamily="34" charset="0"/>
              </a:rPr>
              <a:t>5. </a:t>
            </a:r>
            <a:r>
              <a:rPr lang="zh-CN" altLang="en-US" sz="1600" dirty="0">
                <a:solidFill>
                  <a:srgbClr val="222222"/>
                </a:solidFill>
                <a:latin typeface="Arial" panose="020B0604020202020204" pitchFamily="34" charset="0"/>
              </a:rPr>
              <a:t>注意大小写：</a:t>
            </a:r>
            <a:r>
              <a:rPr lang="zh-CN" altLang="en-US" sz="1600" dirty="0">
                <a:solidFill>
                  <a:srgbClr val="FF0000"/>
                </a:solidFill>
                <a:latin typeface="Arial" panose="020B0604020202020204" pitchFamily="34" charset="0"/>
              </a:rPr>
              <a:t>参考文献名，只有第一个英文的首字母大写；期刊、会议名首字母大写（虚词、助词除外）</a:t>
            </a:r>
            <a:endParaRPr lang="en-US" altLang="zh-CN" sz="16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0A3B7BEF-DEDB-9B04-78C4-994DF5CC4B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8" y="553511"/>
            <a:ext cx="3242312" cy="2055907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EFE5B5A9-43D3-33D8-4CEE-78EF529D44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3589" y="3036739"/>
            <a:ext cx="3031458" cy="3781718"/>
          </a:xfrm>
          <a:prstGeom prst="rect">
            <a:avLst/>
          </a:prstGeom>
        </p:spPr>
      </p:pic>
      <p:sp>
        <p:nvSpPr>
          <p:cNvPr id="21" name="文本框 20">
            <a:extLst>
              <a:ext uri="{FF2B5EF4-FFF2-40B4-BE49-F238E27FC236}">
                <a16:creationId xmlns:a16="http://schemas.microsoft.com/office/drawing/2014/main" id="{05E481F9-017C-779B-4BC0-D3A027C5647B}"/>
              </a:ext>
            </a:extLst>
          </p:cNvPr>
          <p:cNvSpPr txBox="1"/>
          <p:nvPr/>
        </p:nvSpPr>
        <p:spPr>
          <a:xfrm>
            <a:off x="-7620" y="0"/>
            <a:ext cx="6103620" cy="5232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en-US" sz="1400" b="1" dirty="0">
                <a:solidFill>
                  <a:srgbClr val="FF0000"/>
                </a:solidFill>
              </a:rPr>
              <a:t>格式：</a:t>
            </a:r>
            <a:endParaRPr lang="en-US" altLang="zh-CN" sz="1400" b="1" dirty="0">
              <a:solidFill>
                <a:srgbClr val="FF0000"/>
              </a:solidFill>
            </a:endParaRPr>
          </a:p>
          <a:p>
            <a:r>
              <a:rPr lang="zh-CN" altLang="en-US" sz="1400" b="1" dirty="0">
                <a:solidFill>
                  <a:srgbClr val="FF0000"/>
                </a:solidFill>
              </a:rPr>
              <a:t>作者名</a:t>
            </a:r>
            <a:r>
              <a:rPr lang="en-US" altLang="zh-CN" sz="1400" b="1" dirty="0">
                <a:solidFill>
                  <a:srgbClr val="FF0000"/>
                </a:solidFill>
              </a:rPr>
              <a:t>. </a:t>
            </a:r>
            <a:r>
              <a:rPr lang="zh-CN" altLang="en-US" sz="1400" b="1" dirty="0">
                <a:solidFill>
                  <a:srgbClr val="FF0000"/>
                </a:solidFill>
              </a:rPr>
              <a:t>文献名</a:t>
            </a:r>
            <a:r>
              <a:rPr lang="en-US" altLang="zh-CN" sz="1400" b="1" dirty="0">
                <a:solidFill>
                  <a:srgbClr val="FF0000"/>
                </a:solidFill>
              </a:rPr>
              <a:t>[</a:t>
            </a:r>
            <a:r>
              <a:rPr lang="zh-CN" altLang="en-US" sz="1400" b="1" dirty="0">
                <a:solidFill>
                  <a:srgbClr val="FF0000"/>
                </a:solidFill>
              </a:rPr>
              <a:t>文献类型标识</a:t>
            </a:r>
            <a:r>
              <a:rPr lang="en-US" altLang="zh-CN" sz="1400" b="1" dirty="0">
                <a:solidFill>
                  <a:srgbClr val="FF0000"/>
                </a:solidFill>
              </a:rPr>
              <a:t>]. </a:t>
            </a:r>
            <a:r>
              <a:rPr lang="zh-CN" altLang="en-US" sz="1400" b="1" dirty="0">
                <a:solidFill>
                  <a:srgbClr val="FF0000"/>
                </a:solidFill>
              </a:rPr>
              <a:t>文献发行机构，时间，期（卷）：页码</a:t>
            </a:r>
            <a:endParaRPr lang="en-US" altLang="zh-CN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1278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1" grpId="0" animBg="1"/>
      <p:bldP spid="21" grpId="0" animBg="1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433</TotalTime>
  <Words>1218</Words>
  <Application>Microsoft Office PowerPoint</Application>
  <PresentationFormat>宽屏</PresentationFormat>
  <Paragraphs>92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-apple-system</vt:lpstr>
      <vt:lpstr>等线</vt:lpstr>
      <vt:lpstr>等线 Light</vt:lpstr>
      <vt:lpstr>宋体</vt:lpstr>
      <vt:lpstr>Arial</vt:lpstr>
      <vt:lpstr>Wingdings</vt:lpstr>
      <vt:lpstr>Office 主题​​</vt:lpstr>
      <vt:lpstr>参考文献格式整理简明教程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参考文献整理</dc:title>
  <dc:creator>Eric Wang</dc:creator>
  <cp:lastModifiedBy>Eric Wang</cp:lastModifiedBy>
  <cp:revision>14</cp:revision>
  <dcterms:created xsi:type="dcterms:W3CDTF">2024-01-23T01:41:53Z</dcterms:created>
  <dcterms:modified xsi:type="dcterms:W3CDTF">2024-01-23T08:55:53Z</dcterms:modified>
</cp:coreProperties>
</file>